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57" r:id="rId5"/>
    <p:sldId id="271" r:id="rId6"/>
    <p:sldId id="342" r:id="rId7"/>
    <p:sldId id="272" r:id="rId8"/>
    <p:sldId id="296" r:id="rId9"/>
    <p:sldId id="323" r:id="rId10"/>
    <p:sldId id="330" r:id="rId11"/>
    <p:sldId id="340" r:id="rId12"/>
    <p:sldId id="348" r:id="rId13"/>
    <p:sldId id="329" r:id="rId14"/>
    <p:sldId id="324" r:id="rId15"/>
    <p:sldId id="334" r:id="rId16"/>
    <p:sldId id="335" r:id="rId17"/>
    <p:sldId id="328" r:id="rId18"/>
    <p:sldId id="332" r:id="rId19"/>
    <p:sldId id="333" r:id="rId20"/>
    <p:sldId id="331" r:id="rId21"/>
    <p:sldId id="336" r:id="rId22"/>
    <p:sldId id="313" r:id="rId23"/>
    <p:sldId id="322" r:id="rId24"/>
    <p:sldId id="346" r:id="rId25"/>
    <p:sldId id="347" r:id="rId26"/>
    <p:sldId id="349" r:id="rId27"/>
    <p:sldId id="352" r:id="rId28"/>
    <p:sldId id="351" r:id="rId29"/>
    <p:sldId id="356" r:id="rId30"/>
    <p:sldId id="320" r:id="rId31"/>
    <p:sldId id="354" r:id="rId32"/>
    <p:sldId id="355" r:id="rId33"/>
    <p:sldId id="278" r:id="rId34"/>
    <p:sldId id="273" r:id="rId35"/>
    <p:sldId id="343" r:id="rId36"/>
    <p:sldId id="350" r:id="rId37"/>
    <p:sldId id="263" r:id="rId38"/>
    <p:sldId id="264" r:id="rId39"/>
    <p:sldId id="265" r:id="rId40"/>
    <p:sldId id="298" r:id="rId41"/>
    <p:sldId id="321" r:id="rId42"/>
    <p:sldId id="295" r:id="rId43"/>
    <p:sldId id="287" r:id="rId44"/>
    <p:sldId id="318" r:id="rId45"/>
    <p:sldId id="283" r:id="rId46"/>
    <p:sldId id="357" r:id="rId47"/>
    <p:sldId id="300" r:id="rId48"/>
    <p:sldId id="301" r:id="rId49"/>
    <p:sldId id="297" r:id="rId50"/>
    <p:sldId id="294" r:id="rId51"/>
    <p:sldId id="345" r:id="rId52"/>
    <p:sldId id="304" r:id="rId53"/>
    <p:sldId id="305" r:id="rId54"/>
    <p:sldId id="311" r:id="rId55"/>
    <p:sldId id="312" r:id="rId56"/>
    <p:sldId id="341" r:id="rId5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A600"/>
    <a:srgbClr val="992F3F"/>
    <a:srgbClr val="913644"/>
    <a:srgbClr val="BF153D"/>
    <a:srgbClr val="50AB61"/>
    <a:srgbClr val="B05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81"/>
  </p:normalViewPr>
  <p:slideViewPr>
    <p:cSldViewPr snapToGrid="0">
      <p:cViewPr varScale="1">
        <p:scale>
          <a:sx n="108" d="100"/>
          <a:sy n="108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Cialone" userId="2e4191ff7c9cc1ac" providerId="LiveId" clId="{D4A815C6-E8F3-454F-A488-CC3AC779425D}"/>
    <pc:docChg chg="undo custSel modSld">
      <pc:chgData name="Francesca Cialone" userId="2e4191ff7c9cc1ac" providerId="LiveId" clId="{D4A815C6-E8F3-454F-A488-CC3AC779425D}" dt="2021-12-13T15:47:50.526" v="3" actId="14100"/>
      <pc:docMkLst>
        <pc:docMk/>
      </pc:docMkLst>
      <pc:sldChg chg="modSp mod">
        <pc:chgData name="Francesca Cialone" userId="2e4191ff7c9cc1ac" providerId="LiveId" clId="{D4A815C6-E8F3-454F-A488-CC3AC779425D}" dt="2021-12-13T15:47:50.526" v="3" actId="14100"/>
        <pc:sldMkLst>
          <pc:docMk/>
          <pc:sldMk cId="12154582" sldId="343"/>
        </pc:sldMkLst>
        <pc:graphicFrameChg chg="mod modGraphic">
          <ac:chgData name="Francesca Cialone" userId="2e4191ff7c9cc1ac" providerId="LiveId" clId="{D4A815C6-E8F3-454F-A488-CC3AC779425D}" dt="2021-12-13T15:47:50.526" v="3" actId="14100"/>
          <ac:graphicFrameMkLst>
            <pc:docMk/>
            <pc:sldMk cId="12154582" sldId="343"/>
            <ac:graphicFrameMk id="4" creationId="{CAB4A46B-58E3-44B8-B132-2F9339DA482C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7B6786-4219-4305-B36A-4D2EEF676DEB}" type="datetime1">
              <a:rPr lang="it-IT" smtClean="0"/>
              <a:t>21/01/2025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E03411-58E2-43FD-AE1D-AD77DFF8C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D8CD7A1-B281-4C79-9693-412D2E8830DE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8DC57A8-AE18-4654-B6AF-04B3577165BE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148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76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189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963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126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618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950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533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162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311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44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287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018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63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79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508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46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31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2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837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84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177A8A-82D5-44D8-B164-C2DC9AA7B9F6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97" name="Segnaposto immagine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11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25" name="Segnaposto immagine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 hasCustomPrompt="1"/>
          </p:nvPr>
        </p:nvSpPr>
        <p:spPr>
          <a:xfrm>
            <a:off x="9066214" y="2048893"/>
            <a:ext cx="2286000" cy="2514599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fld id="{C713E890-8266-46B5-8B69-1A9FF8DD02B9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1F5B98-0D9F-4649-BF8F-E645F3C798EE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C97922-045D-42A0-8743-0C931B9B2EC2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71BE2F-A5DF-45C7-A8F5-485855420D39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27BFCC-12CA-4715-9773-E79BE63CB63C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E2AB62-CF19-4B04-914A-7D275642636B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5E5D3A-9EF1-4CA1-8D01-01E1C874761F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8C2F50-D546-41CD-B452-44FDB9E3090F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C59FDA-B7A4-4F45-A585-D3A5226B5FBF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EEABFD-5324-4038-95E2-CAB8A0478BCF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9" name="Gruppo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6" name="Segnaposto immagine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7" name="Segnaposto immagine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3B2BE2-72B5-4854-AD1A-48DCC860A8C1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  <p:grpSp>
        <p:nvGrpSpPr>
          <p:cNvPr id="35" name="Gruppo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4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65" name="Gruppo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7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8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69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0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1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2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3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4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5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6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  <p:sp>
          <p:nvSpPr>
            <p:cNvPr id="77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78" name="Segnaposto immagine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79" name="Segnaposto immagine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0" name="Segnaposto immagine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endParaRPr lang="it-IT" noProof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948871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 hasCustomPrompt="1"/>
          </p:nvPr>
        </p:nvSpPr>
        <p:spPr>
          <a:xfrm>
            <a:off x="4707208" y="4582378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 hasCustomPrompt="1"/>
          </p:nvPr>
        </p:nvSpPr>
        <p:spPr>
          <a:xfrm>
            <a:off x="8489705" y="5018002"/>
            <a:ext cx="27432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EFEE7310-85B9-4203-9C83-B306EA09570E}" type="datetime1">
              <a:rPr lang="it-IT" noProof="0" smtClean="0"/>
              <a:t>21/01/2025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VIALEDEICONSOLI.EDU.IT&#8203;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5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vialdeiconsoli.edu.i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unica.istruzione.gov.it/it/orientamento/iscrizioni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35849" y="1781613"/>
            <a:ext cx="6705570" cy="2319402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it-IT" sz="4400">
                <a:solidFill>
                  <a:srgbClr val="00B050"/>
                </a:solidFill>
              </a:rPr>
              <a:t>Presentazione </a:t>
            </a:r>
            <a:r>
              <a:rPr lang="it-IT" sz="4400"/>
              <a:t/>
            </a:r>
            <a:br>
              <a:rPr lang="it-IT" sz="4400"/>
            </a:br>
            <a:r>
              <a:rPr lang="it-IT" sz="4400">
                <a:solidFill>
                  <a:srgbClr val="00B050"/>
                </a:solidFill>
              </a:rPr>
              <a:t>Offerta Formativa </a:t>
            </a:r>
            <a:br>
              <a:rPr lang="it-IT" sz="4400">
                <a:solidFill>
                  <a:srgbClr val="00B050"/>
                </a:solidFill>
              </a:rPr>
            </a:br>
            <a:r>
              <a:rPr lang="it-IT" sz="4400">
                <a:solidFill>
                  <a:srgbClr val="FFC000"/>
                </a:solidFill>
              </a:rPr>
              <a:t>SCUOLA PRIMARIA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GIGI PROIETTI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5CB321-5D4B-426E-965E-4C2D60D67FD3}"/>
              </a:ext>
            </a:extLst>
          </p:cNvPr>
          <p:cNvSpPr txBox="1"/>
          <p:nvPr/>
        </p:nvSpPr>
        <p:spPr>
          <a:xfrm>
            <a:off x="6702468" y="4381469"/>
            <a:ext cx="70574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it-IT" b="1" cap="all">
                <a:solidFill>
                  <a:schemeClr val="tx2"/>
                </a:solidFill>
                <a:latin typeface="Segoe Print"/>
                <a:cs typeface="Segoe U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WWW.ICgigiproietti.EDU.IT​</a:t>
            </a:r>
            <a:endParaRPr lang="it-IT" b="1">
              <a:solidFill>
                <a:schemeClr val="tx2"/>
              </a:solidFill>
            </a:endParaRPr>
          </a:p>
          <a:p>
            <a:endParaRPr lang="it-IT" b="1" cap="all">
              <a:latin typeface="Segoe Print"/>
              <a:ea typeface="Segoe UI"/>
              <a:cs typeface="Segoe UI"/>
            </a:endParaRPr>
          </a:p>
          <a:p>
            <a:pPr rtl="0"/>
            <a:r>
              <a:rPr lang="it-IT" b="1" cap="all">
                <a:latin typeface="Segoe Print"/>
                <a:ea typeface="Segoe UI"/>
                <a:cs typeface="Segoe UI"/>
              </a:rPr>
              <a:t>EMAIL: RMIC8G6005@ISTRUZIONE.IT</a:t>
            </a:r>
            <a:r>
              <a:rPr lang="it-IT" b="1">
                <a:latin typeface="Segoe Print"/>
                <a:ea typeface="Segoe UI"/>
                <a:cs typeface="Segoe UI"/>
              </a:rPr>
              <a:t>​</a:t>
            </a:r>
            <a:endParaRPr lang="it-IT" b="1">
              <a:latin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270" y="5394325"/>
            <a:ext cx="1999588" cy="7054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</a:rPr>
              <a:t>ingresso</a:t>
            </a: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accent6">
                    <a:lumMod val="75000"/>
                  </a:schemeClr>
                </a:solidFill>
              </a:rPr>
              <a:t>Damiano Chiesa</a:t>
            </a:r>
          </a:p>
        </p:txBody>
      </p:sp>
      <p:pic>
        <p:nvPicPr>
          <p:cNvPr id="8" name="Immagine 8" descr="Immagine che contiene pavimento, soffitto, interni, stanza&#10;&#10;Descrizione generata automaticamente">
            <a:extLst>
              <a:ext uri="{FF2B5EF4-FFF2-40B4-BE49-F238E27FC236}">
                <a16:creationId xmlns:a16="http://schemas.microsoft.com/office/drawing/2014/main" id="{EBAF1899-E476-434A-B9E8-4DCB9E452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050961"/>
            <a:ext cx="2743200" cy="3657600"/>
          </a:xfrm>
          <a:prstGeom prst="rect">
            <a:avLst/>
          </a:prstGeom>
        </p:spPr>
      </p:pic>
      <p:pic>
        <p:nvPicPr>
          <p:cNvPr id="9" name="Immagine 10" descr="Immagine che contiene interni, stanza, mensola, libro&#10;&#10;Descrizione generata automaticamente">
            <a:extLst>
              <a:ext uri="{FF2B5EF4-FFF2-40B4-BE49-F238E27FC236}">
                <a16:creationId xmlns:a16="http://schemas.microsoft.com/office/drawing/2014/main" id="{FE3E3EFA-DB2D-403C-9242-5433D77C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58" y="1467118"/>
            <a:ext cx="3569594" cy="3569594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DADF5B2-841A-43BE-8003-A35A1B0EBE67}"/>
              </a:ext>
            </a:extLst>
          </p:cNvPr>
          <p:cNvSpPr txBox="1">
            <a:spLocks/>
          </p:cNvSpPr>
          <p:nvPr/>
        </p:nvSpPr>
        <p:spPr>
          <a:xfrm>
            <a:off x="8826881" y="5385739"/>
            <a:ext cx="2643531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biblioteca</a:t>
            </a:r>
            <a:endParaRPr lang="it-IT">
              <a:solidFill>
                <a:schemeClr val="accent6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3FA61F56-9D74-43ED-B22C-41CA3C12CE2A}"/>
              </a:ext>
            </a:extLst>
          </p:cNvPr>
          <p:cNvSpPr txBox="1">
            <a:spLocks/>
          </p:cNvSpPr>
          <p:nvPr/>
        </p:nvSpPr>
        <p:spPr>
          <a:xfrm>
            <a:off x="5092008" y="6051147"/>
            <a:ext cx="1999588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26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mensa</a:t>
            </a: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 </a:t>
            </a:r>
            <a:endParaRPr lang="it-IT">
              <a:solidFill>
                <a:schemeClr val="accent6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pic>
        <p:nvPicPr>
          <p:cNvPr id="21" name="Immagine 21" descr="Immagine che contiene fotografia, tavolo, sedendo, posando&#10;&#10;Descrizione generata automaticamente">
            <a:extLst>
              <a:ext uri="{FF2B5EF4-FFF2-40B4-BE49-F238E27FC236}">
                <a16:creationId xmlns:a16="http://schemas.microsoft.com/office/drawing/2014/main" id="{6217B2E0-880F-4AF5-BE28-8E7F2491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15" y="1467118"/>
            <a:ext cx="3666185" cy="366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848" y="5845086"/>
            <a:ext cx="1763475" cy="522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AULE</a:t>
            </a:r>
            <a:r>
              <a:rPr lang="it-IT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accent6">
                    <a:lumMod val="75000"/>
                  </a:schemeClr>
                </a:solidFill>
              </a:rPr>
              <a:t>Damiano Chiesa</a:t>
            </a:r>
          </a:p>
        </p:txBody>
      </p:sp>
      <p:pic>
        <p:nvPicPr>
          <p:cNvPr id="6" name="Immagine 6" descr="Immagine che contiene pavimento, interni, tavolo, sedia&#10;&#10;Descrizione generata automaticamente">
            <a:extLst>
              <a:ext uri="{FF2B5EF4-FFF2-40B4-BE49-F238E27FC236}">
                <a16:creationId xmlns:a16="http://schemas.microsoft.com/office/drawing/2014/main" id="{B6F27975-CA03-4359-964E-E8717BAD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8" y="1793383"/>
            <a:ext cx="2668074" cy="3561009"/>
          </a:xfrm>
          <a:prstGeom prst="rect">
            <a:avLst/>
          </a:prstGeom>
        </p:spPr>
      </p:pic>
      <p:pic>
        <p:nvPicPr>
          <p:cNvPr id="7" name="Immagine 7" descr="Immagine che contiene interni, stanza, tavolo, donna&#10;&#10;Descrizione generata automaticamente">
            <a:extLst>
              <a:ext uri="{FF2B5EF4-FFF2-40B4-BE49-F238E27FC236}">
                <a16:creationId xmlns:a16="http://schemas.microsoft.com/office/drawing/2014/main" id="{A322613E-4FCF-4220-A73D-88CA4C26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822" y="1900707"/>
            <a:ext cx="2743200" cy="3657600"/>
          </a:xfrm>
          <a:prstGeom prst="rect">
            <a:avLst/>
          </a:prstGeom>
        </p:spPr>
      </p:pic>
      <p:pic>
        <p:nvPicPr>
          <p:cNvPr id="4" name="Immagine 4" descr="Immagine che contiene fotografia, diverso, tavolo, computer&#10;&#10;Descrizione generata automaticamente">
            <a:extLst>
              <a:ext uri="{FF2B5EF4-FFF2-40B4-BE49-F238E27FC236}">
                <a16:creationId xmlns:a16="http://schemas.microsoft.com/office/drawing/2014/main" id="{B2017887-AFFE-43A3-984E-88D345E0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372" y="2153992"/>
            <a:ext cx="3526664" cy="35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68" y="5834354"/>
            <a:ext cx="4586094" cy="522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campo polivalente</a:t>
            </a:r>
            <a:endParaRPr lang="it-IT" b="1" cap="all">
              <a:solidFill>
                <a:schemeClr val="accent6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accent6">
                    <a:lumMod val="75000"/>
                  </a:schemeClr>
                </a:solidFill>
              </a:rPr>
              <a:t>Damiano Chiesa</a:t>
            </a:r>
          </a:p>
        </p:txBody>
      </p:sp>
      <p:pic>
        <p:nvPicPr>
          <p:cNvPr id="5" name="Immagine 7" descr="Immagine che contiene esterni, edificio, erba, sedendo&#10;&#10;Descrizione generata automaticamente">
            <a:extLst>
              <a:ext uri="{FF2B5EF4-FFF2-40B4-BE49-F238E27FC236}">
                <a16:creationId xmlns:a16="http://schemas.microsoft.com/office/drawing/2014/main" id="{187A1D7C-2E06-4607-A8E2-AD49E064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04" y="2292975"/>
            <a:ext cx="3580326" cy="2690611"/>
          </a:xfrm>
          <a:prstGeom prst="rect">
            <a:avLst/>
          </a:prstGeom>
        </p:spPr>
      </p:pic>
      <p:pic>
        <p:nvPicPr>
          <p:cNvPr id="8" name="Immagine 8" descr="Immagine che contiene edificio, esterni, persone, camminando&#10;&#10;Descrizione generata automaticamente">
            <a:extLst>
              <a:ext uri="{FF2B5EF4-FFF2-40B4-BE49-F238E27FC236}">
                <a16:creationId xmlns:a16="http://schemas.microsoft.com/office/drawing/2014/main" id="{4CBB38A6-3CA1-4B92-89BF-A3D08C84E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837" y="2378836"/>
            <a:ext cx="3580326" cy="2690611"/>
          </a:xfrm>
          <a:prstGeom prst="rect">
            <a:avLst/>
          </a:prstGeom>
        </p:spPr>
      </p:pic>
      <p:pic>
        <p:nvPicPr>
          <p:cNvPr id="9" name="Immagine 9" descr="Immagine che contiene esterni, edificio, facciata, persone&#10;&#10;Descrizione generata automaticamente">
            <a:extLst>
              <a:ext uri="{FF2B5EF4-FFF2-40B4-BE49-F238E27FC236}">
                <a16:creationId xmlns:a16="http://schemas.microsoft.com/office/drawing/2014/main" id="{81DF726D-C19B-4C86-90B7-465592B1A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1986566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045" y="5190410"/>
            <a:ext cx="4586094" cy="522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campo polivalente</a:t>
            </a:r>
            <a:endParaRPr lang="it-IT" b="1" cap="all">
              <a:solidFill>
                <a:schemeClr val="accent6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accent6">
                    <a:lumMod val="75000"/>
                  </a:schemeClr>
                </a:solidFill>
              </a:rPr>
              <a:t>Damiano Chiesa</a:t>
            </a:r>
          </a:p>
        </p:txBody>
      </p:sp>
      <p:pic>
        <p:nvPicPr>
          <p:cNvPr id="4" name="Immagine 5" descr="Immagine che contiene monitor, televisione, schermo, sedendo&#10;&#10;Descrizione generata automaticamente">
            <a:extLst>
              <a:ext uri="{FF2B5EF4-FFF2-40B4-BE49-F238E27FC236}">
                <a16:creationId xmlns:a16="http://schemas.microsoft.com/office/drawing/2014/main" id="{251A91E5-A117-4722-9960-ACFD8708F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4" t="57895" r="-311" b="7064"/>
          <a:stretch/>
        </p:blipFill>
        <p:spPr>
          <a:xfrm>
            <a:off x="1279302" y="2013934"/>
            <a:ext cx="9815223" cy="27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492" y="5909479"/>
            <a:ext cx="3889974" cy="823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rgbClr val="FFA600"/>
                </a:solidFill>
              </a:rPr>
              <a:t>INGRESSO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rgbClr val="FFA600"/>
                </a:solidFill>
              </a:rPr>
              <a:t>Salvo D'Acquisto</a:t>
            </a:r>
            <a:endParaRPr lang="it-IT">
              <a:solidFill>
                <a:srgbClr val="FFA600"/>
              </a:solidFill>
            </a:endParaRPr>
          </a:p>
        </p:txBody>
      </p:sp>
      <p:pic>
        <p:nvPicPr>
          <p:cNvPr id="18" name="Immagine 18" descr="Immagine che contiene esterni, strada, edificio, casa&#10;&#10;Descrizione generata automaticamente">
            <a:extLst>
              <a:ext uri="{FF2B5EF4-FFF2-40B4-BE49-F238E27FC236}">
                <a16:creationId xmlns:a16="http://schemas.microsoft.com/office/drawing/2014/main" id="{87D145C0-87F2-4953-8D54-65519B553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07" y="1951892"/>
            <a:ext cx="2743200" cy="3657600"/>
          </a:xfrm>
          <a:prstGeom prst="rect">
            <a:avLst/>
          </a:prstGeom>
        </p:spPr>
      </p:pic>
      <p:pic>
        <p:nvPicPr>
          <p:cNvPr id="19" name="Immagine 19" descr="Immagine che contiene edificio, esterni, strada, mattone&#10;&#10;Descrizione generata automaticamente">
            <a:extLst>
              <a:ext uri="{FF2B5EF4-FFF2-40B4-BE49-F238E27FC236}">
                <a16:creationId xmlns:a16="http://schemas.microsoft.com/office/drawing/2014/main" id="{77025F53-F4AF-4500-9F0D-42C08FA7E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08" y="1951892"/>
            <a:ext cx="2743200" cy="3657600"/>
          </a:xfrm>
          <a:prstGeom prst="rect">
            <a:avLst/>
          </a:prstGeom>
        </p:spPr>
      </p:pic>
      <p:pic>
        <p:nvPicPr>
          <p:cNvPr id="20" name="Immagine 20" descr="Immagine che contiene recinto, esterni, edificio, erba&#10;&#10;Descrizione generata automaticamente">
            <a:extLst>
              <a:ext uri="{FF2B5EF4-FFF2-40B4-BE49-F238E27FC236}">
                <a16:creationId xmlns:a16="http://schemas.microsoft.com/office/drawing/2014/main" id="{37A32526-86E7-43FF-A23A-536F9A1F5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11" y="1950884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676" y="5721910"/>
            <a:ext cx="3889974" cy="823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rgbClr val="FFA600"/>
                </a:solidFill>
              </a:rPr>
              <a:t>ATRIO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rgbClr val="FFA600"/>
                </a:solidFill>
              </a:rPr>
              <a:t>Salvo D'Acquisto</a:t>
            </a:r>
            <a:endParaRPr lang="it-IT">
              <a:solidFill>
                <a:srgbClr val="FFA600"/>
              </a:solidFill>
            </a:endParaRPr>
          </a:p>
        </p:txBody>
      </p:sp>
      <p:pic>
        <p:nvPicPr>
          <p:cNvPr id="4" name="Immagine 4" descr="Immagine che contiene interni, stanza, vivendo, pavimento&#10;&#10;Descrizione generata automaticamente">
            <a:extLst>
              <a:ext uri="{FF2B5EF4-FFF2-40B4-BE49-F238E27FC236}">
                <a16:creationId xmlns:a16="http://schemas.microsoft.com/office/drawing/2014/main" id="{8966B017-6304-4B44-AFB2-31B57854C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08" y="2069123"/>
            <a:ext cx="2743200" cy="3657600"/>
          </a:xfrm>
          <a:prstGeom prst="rect">
            <a:avLst/>
          </a:prstGeom>
        </p:spPr>
      </p:pic>
      <p:pic>
        <p:nvPicPr>
          <p:cNvPr id="5" name="Immagine 5" descr="Immagine che contiene interni, soffitto, pavimento, edificio&#10;&#10;Descrizione generata automaticamente">
            <a:extLst>
              <a:ext uri="{FF2B5EF4-FFF2-40B4-BE49-F238E27FC236}">
                <a16:creationId xmlns:a16="http://schemas.microsoft.com/office/drawing/2014/main" id="{1D97EBBB-DFBF-453C-AB25-FD43E286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4" y="1600200"/>
            <a:ext cx="2743200" cy="3657600"/>
          </a:xfrm>
          <a:prstGeom prst="rect">
            <a:avLst/>
          </a:prstGeom>
        </p:spPr>
      </p:pic>
      <p:pic>
        <p:nvPicPr>
          <p:cNvPr id="6" name="Immagine 6" descr="Immagine che contiene interni, pavimento, edificio, stanza&#10;&#10;Descrizione generata automaticamente">
            <a:extLst>
              <a:ext uri="{FF2B5EF4-FFF2-40B4-BE49-F238E27FC236}">
                <a16:creationId xmlns:a16="http://schemas.microsoft.com/office/drawing/2014/main" id="{370EE8CC-0BFA-428C-B545-8EB19E349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370" y="1611923"/>
            <a:ext cx="2743200" cy="36576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DD36414-2236-4542-B43C-2A10F990E7C3}"/>
              </a:ext>
            </a:extLst>
          </p:cNvPr>
          <p:cNvSpPr txBox="1">
            <a:spLocks/>
          </p:cNvSpPr>
          <p:nvPr/>
        </p:nvSpPr>
        <p:spPr>
          <a:xfrm>
            <a:off x="-89262" y="5264710"/>
            <a:ext cx="3889974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i="1" cap="all">
                <a:solidFill>
                  <a:srgbClr val="FFA600"/>
                </a:solidFill>
              </a:rPr>
              <a:t>CORRIDOIO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8DBA6-6A83-4C6E-B71F-8751E042C037}"/>
              </a:ext>
            </a:extLst>
          </p:cNvPr>
          <p:cNvSpPr txBox="1">
            <a:spLocks/>
          </p:cNvSpPr>
          <p:nvPr/>
        </p:nvSpPr>
        <p:spPr>
          <a:xfrm>
            <a:off x="8304461" y="5264710"/>
            <a:ext cx="3889974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i="1" cap="all">
                <a:solidFill>
                  <a:srgbClr val="FFA600"/>
                </a:solidFill>
              </a:rPr>
              <a:t>CORRIDOIO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24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830" y="4854403"/>
            <a:ext cx="3889974" cy="823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rgbClr val="FFA600"/>
                </a:solidFill>
              </a:rPr>
              <a:t>aula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rgbClr val="FFA600"/>
                </a:solidFill>
              </a:rPr>
              <a:t>Salvo D'Acquisto</a:t>
            </a:r>
            <a:endParaRPr lang="it-IT">
              <a:solidFill>
                <a:srgbClr val="FFA600"/>
              </a:solidFill>
            </a:endParaRP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DD36414-2236-4542-B43C-2A10F990E7C3}"/>
              </a:ext>
            </a:extLst>
          </p:cNvPr>
          <p:cNvSpPr txBox="1">
            <a:spLocks/>
          </p:cNvSpPr>
          <p:nvPr/>
        </p:nvSpPr>
        <p:spPr>
          <a:xfrm>
            <a:off x="4523" y="5030249"/>
            <a:ext cx="3889974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i="1" cap="all">
                <a:solidFill>
                  <a:srgbClr val="FFA600"/>
                </a:solidFill>
              </a:rPr>
              <a:t>palestra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8DBA6-6A83-4C6E-B71F-8751E042C037}"/>
              </a:ext>
            </a:extLst>
          </p:cNvPr>
          <p:cNvSpPr txBox="1">
            <a:spLocks/>
          </p:cNvSpPr>
          <p:nvPr/>
        </p:nvSpPr>
        <p:spPr>
          <a:xfrm>
            <a:off x="8585815" y="5030249"/>
            <a:ext cx="3889974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rgbClr val="FFA600"/>
                </a:solidFill>
                <a:ea typeface="+mn-lt"/>
                <a:cs typeface="+mn-lt"/>
              </a:rPr>
              <a:t>mensa</a:t>
            </a: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pic>
        <p:nvPicPr>
          <p:cNvPr id="7" name="Immagine 7" descr="Immagine che contiene pavimento, interni, tavolo, stanza&#10;&#10;Descrizione generata automaticamente">
            <a:extLst>
              <a:ext uri="{FF2B5EF4-FFF2-40B4-BE49-F238E27FC236}">
                <a16:creationId xmlns:a16="http://schemas.microsoft.com/office/drawing/2014/main" id="{45204C6E-2455-43E5-B63C-35A1203E0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723" y="1377461"/>
            <a:ext cx="2743200" cy="3657600"/>
          </a:xfrm>
          <a:prstGeom prst="rect">
            <a:avLst/>
          </a:prstGeom>
        </p:spPr>
      </p:pic>
      <p:pic>
        <p:nvPicPr>
          <p:cNvPr id="8" name="Immagine 8" descr="Immagine che contiene pavimento, interni, edificio, soffitto&#10;&#10;Descrizione generata automaticamente">
            <a:extLst>
              <a:ext uri="{FF2B5EF4-FFF2-40B4-BE49-F238E27FC236}">
                <a16:creationId xmlns:a16="http://schemas.microsoft.com/office/drawing/2014/main" id="{05D6538A-4DDE-40B7-ADB9-5ECD607B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43" y="1371600"/>
            <a:ext cx="2184496" cy="3528647"/>
          </a:xfrm>
          <a:prstGeom prst="rect">
            <a:avLst/>
          </a:prstGeom>
        </p:spPr>
      </p:pic>
      <p:pic>
        <p:nvPicPr>
          <p:cNvPr id="9" name="Immagine 11" descr="Immagine che contiene interni, tavolo, sedia, stanza&#10;&#10;Descrizione generata automaticamente">
            <a:extLst>
              <a:ext uri="{FF2B5EF4-FFF2-40B4-BE49-F238E27FC236}">
                <a16:creationId xmlns:a16="http://schemas.microsoft.com/office/drawing/2014/main" id="{5B651621-D1DE-4E70-821A-4FB77D859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165838"/>
            <a:ext cx="3505200" cy="263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891" y="2603572"/>
            <a:ext cx="2729390" cy="8234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 err="1">
                <a:solidFill>
                  <a:srgbClr val="FFA600"/>
                </a:solidFill>
              </a:rPr>
              <a:t>AULe</a:t>
            </a:r>
            <a:endParaRPr lang="it-IT" sz="2000" b="1" i="1" cap="all" err="1">
              <a:solidFill>
                <a:srgbClr val="FFA600"/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rgbClr val="FFA600"/>
                </a:solidFill>
              </a:rPr>
              <a:t>Salvo D'Acquisto</a:t>
            </a:r>
            <a:endParaRPr lang="it-IT">
              <a:solidFill>
                <a:srgbClr val="FFA6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B29271-0CC6-4493-B763-5B3521D2D9E6}"/>
              </a:ext>
            </a:extLst>
          </p:cNvPr>
          <p:cNvSpPr txBox="1"/>
          <p:nvPr/>
        </p:nvSpPr>
        <p:spPr>
          <a:xfrm>
            <a:off x="4875313" y="332836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i="1" cap="all">
                <a:solidFill>
                  <a:srgbClr val="FFA600"/>
                </a:solidFill>
              </a:rPr>
              <a:t>AULA</a:t>
            </a:r>
            <a:r>
              <a:rPr lang="it-IT" b="1" i="1" cap="all">
                <a:solidFill>
                  <a:srgbClr val="FFA600"/>
                </a:solidFill>
              </a:rPr>
              <a:t> </a:t>
            </a:r>
            <a:endParaRPr lang="it-IT" i="1">
              <a:solidFill>
                <a:srgbClr val="FFA600"/>
              </a:solidFill>
            </a:endParaRPr>
          </a:p>
        </p:txBody>
      </p:sp>
      <p:pic>
        <p:nvPicPr>
          <p:cNvPr id="5" name="Immagine 7" descr="Immagine che contiene interni, tavolo, sedia, computer&#10;&#10;Descrizione generata automaticamente">
            <a:extLst>
              <a:ext uri="{FF2B5EF4-FFF2-40B4-BE49-F238E27FC236}">
                <a16:creationId xmlns:a16="http://schemas.microsoft.com/office/drawing/2014/main" id="{DC094AE3-7C9A-48CE-9E10-3BC2B115A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169" y="1966546"/>
            <a:ext cx="2743200" cy="2057400"/>
          </a:xfrm>
          <a:prstGeom prst="rect">
            <a:avLst/>
          </a:prstGeom>
        </p:spPr>
      </p:pic>
      <p:pic>
        <p:nvPicPr>
          <p:cNvPr id="8" name="Immagine 8" descr="Immagine che contiene interni, tavolo, sedia, stanza&#10;&#10;Descrizione generata automaticamente">
            <a:extLst>
              <a:ext uri="{FF2B5EF4-FFF2-40B4-BE49-F238E27FC236}">
                <a16:creationId xmlns:a16="http://schemas.microsoft.com/office/drawing/2014/main" id="{21DCD2A9-D212-4E59-B345-D01FF2DFA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570" y="1966546"/>
            <a:ext cx="2743200" cy="2057400"/>
          </a:xfrm>
          <a:prstGeom prst="rect">
            <a:avLst/>
          </a:prstGeom>
        </p:spPr>
      </p:pic>
      <p:pic>
        <p:nvPicPr>
          <p:cNvPr id="9" name="Immagine 9" descr="Immagine che contiene interni, tavolo, sedia, computer&#10;&#10;Descrizione generata automaticamente">
            <a:extLst>
              <a:ext uri="{FF2B5EF4-FFF2-40B4-BE49-F238E27FC236}">
                <a16:creationId xmlns:a16="http://schemas.microsoft.com/office/drawing/2014/main" id="{AABACC9B-30D0-4AF7-8D55-369CD7383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966546"/>
            <a:ext cx="2743200" cy="2057400"/>
          </a:xfrm>
          <a:prstGeom prst="rect">
            <a:avLst/>
          </a:prstGeom>
        </p:spPr>
      </p:pic>
      <p:pic>
        <p:nvPicPr>
          <p:cNvPr id="10" name="Immagine 12" descr="Immagine che contiene interni, soffitto, tavolo, stanza&#10;&#10;Descrizione generata automaticamente">
            <a:extLst>
              <a:ext uri="{FF2B5EF4-FFF2-40B4-BE49-F238E27FC236}">
                <a16:creationId xmlns:a16="http://schemas.microsoft.com/office/drawing/2014/main" id="{FF78905D-74C0-40E6-BEA4-4A487EE55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205654"/>
            <a:ext cx="2743200" cy="2057400"/>
          </a:xfrm>
          <a:prstGeom prst="rect">
            <a:avLst/>
          </a:prstGeom>
        </p:spPr>
      </p:pic>
      <p:pic>
        <p:nvPicPr>
          <p:cNvPr id="13" name="Immagine 13" descr="Immagine che contiene interni, stanza, tavolo, vivendo&#10;&#10;Descrizione generata automaticamente">
            <a:extLst>
              <a:ext uri="{FF2B5EF4-FFF2-40B4-BE49-F238E27FC236}">
                <a16:creationId xmlns:a16="http://schemas.microsoft.com/office/drawing/2014/main" id="{FACEDC1D-F280-4CB5-B192-4B50AB0FC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169" y="4205654"/>
            <a:ext cx="2743200" cy="2057400"/>
          </a:xfrm>
          <a:prstGeom prst="rect">
            <a:avLst/>
          </a:prstGeom>
        </p:spPr>
      </p:pic>
      <p:pic>
        <p:nvPicPr>
          <p:cNvPr id="14" name="Immagine 14" descr="Immagine che contiene interni, tavolo, scrivania, computer&#10;&#10;Descrizione generata automaticamente">
            <a:extLst>
              <a:ext uri="{FF2B5EF4-FFF2-40B4-BE49-F238E27FC236}">
                <a16:creationId xmlns:a16="http://schemas.microsoft.com/office/drawing/2014/main" id="{1AD3E2AD-3222-4D29-9557-CC0E193FD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462" y="4205654"/>
            <a:ext cx="2743200" cy="2057400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8C2B045D-2426-420A-9196-4BB068E127B9}"/>
              </a:ext>
            </a:extLst>
          </p:cNvPr>
          <p:cNvSpPr txBox="1">
            <a:spLocks/>
          </p:cNvSpPr>
          <p:nvPr/>
        </p:nvSpPr>
        <p:spPr>
          <a:xfrm>
            <a:off x="2677384" y="5006803"/>
            <a:ext cx="2729390" cy="823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i="1" cap="all" err="1">
                <a:solidFill>
                  <a:srgbClr val="FFA600"/>
                </a:solidFill>
              </a:rPr>
              <a:t>AULe</a:t>
            </a:r>
            <a:endParaRPr lang="it-IT" sz="2000" b="1" i="1" cap="all" err="1">
              <a:solidFill>
                <a:srgbClr val="FFA600"/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i="1">
              <a:solidFill>
                <a:srgbClr val="9A5315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00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389445" y="2154004"/>
            <a:ext cx="8195662" cy="854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LE STRUTTURE E LE DOTAZIONI</a:t>
            </a:r>
            <a:endParaRPr lang="it-IT" sz="3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723846"/>
            <a:ext cx="4983193" cy="425785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AULE CON SMART TV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AULE CON LIM </a:t>
            </a:r>
            <a:endParaRPr lang="it-IT" b="1" dirty="0">
              <a:solidFill>
                <a:srgbClr val="00B050"/>
              </a:solidFill>
              <a:latin typeface="Segoe Prin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dirty="0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AULA STEM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INFORMATICA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SCIENZE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ARTE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MUSICA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BIBLIOTECHE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PALESTRE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GIARDINI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spcBef>
                <a:spcPts val="0"/>
              </a:spcBef>
            </a:pPr>
            <a:endParaRPr lang="it-IT" b="1" dirty="0">
              <a:solidFill>
                <a:srgbClr val="00B050"/>
              </a:solidFill>
              <a:ea typeface="+mn-lt"/>
              <a:cs typeface="+mn-lt"/>
            </a:endParaRPr>
          </a:p>
          <a:p>
            <a:pPr marL="347345" indent="-347345"/>
            <a:endParaRPr lang="it-IT" dirty="0"/>
          </a:p>
        </p:txBody>
      </p:sp>
      <p:pic>
        <p:nvPicPr>
          <p:cNvPr id="4" name="Immagine 4" descr="Immagine che contiene tavolo, interni, arancia, computer&#10;&#10;Descrizione generata automaticamente">
            <a:extLst>
              <a:ext uri="{FF2B5EF4-FFF2-40B4-BE49-F238E27FC236}">
                <a16:creationId xmlns:a16="http://schemas.microsoft.com/office/drawing/2014/main" id="{9E7F5DDC-D7DB-4F7D-9E69-B6E5A9CD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468" y="3258190"/>
            <a:ext cx="3425018" cy="193437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181747" y="428721"/>
            <a:ext cx="8195662" cy="854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LE STRUTTURE E LE DOTAZIONI</a:t>
            </a:r>
            <a:endParaRPr lang="it-IT" sz="3600">
              <a:solidFill>
                <a:srgbClr val="00B050"/>
              </a:solidFill>
            </a:endParaRPr>
          </a:p>
        </p:txBody>
      </p:sp>
      <p:pic>
        <p:nvPicPr>
          <p:cNvPr id="6" name="Immagine 6" descr="Immagine che contiene pavimento, tavolo, interni, sedia&#10;&#10;Descrizione generata automaticamente">
            <a:extLst>
              <a:ext uri="{FF2B5EF4-FFF2-40B4-BE49-F238E27FC236}">
                <a16:creationId xmlns:a16="http://schemas.microsoft.com/office/drawing/2014/main" id="{1E65916D-7A33-424E-BE8F-F21777FA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861" y="1719354"/>
            <a:ext cx="2743200" cy="1914829"/>
          </a:xfrm>
          <a:prstGeom prst="rect">
            <a:avLst/>
          </a:prstGeom>
        </p:spPr>
      </p:pic>
      <p:pic>
        <p:nvPicPr>
          <p:cNvPr id="7" name="Immagine 7" descr="Immagine che contiene interni, televisione, stanza, schermo&#10;&#10;Descrizione generata automaticamente">
            <a:extLst>
              <a:ext uri="{FF2B5EF4-FFF2-40B4-BE49-F238E27FC236}">
                <a16:creationId xmlns:a16="http://schemas.microsoft.com/office/drawing/2014/main" id="{8F85364C-92C1-450F-95F6-ABF58B360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712" y="1479062"/>
            <a:ext cx="1650268" cy="2942494"/>
          </a:xfrm>
          <a:prstGeom prst="rect">
            <a:avLst/>
          </a:prstGeom>
        </p:spPr>
      </p:pic>
      <p:pic>
        <p:nvPicPr>
          <p:cNvPr id="8" name="Immagine 8" descr="Immagine che contiene sedia, tavolo, interni, stanza&#10;&#10;Descrizione generata automaticamente">
            <a:extLst>
              <a:ext uri="{FF2B5EF4-FFF2-40B4-BE49-F238E27FC236}">
                <a16:creationId xmlns:a16="http://schemas.microsoft.com/office/drawing/2014/main" id="{41BA1403-A298-4308-A606-FF8874D02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785" y="1208454"/>
            <a:ext cx="2743200" cy="2057400"/>
          </a:xfrm>
          <a:prstGeom prst="rect">
            <a:avLst/>
          </a:prstGeom>
        </p:spPr>
      </p:pic>
      <p:pic>
        <p:nvPicPr>
          <p:cNvPr id="9" name="Immagine 9" descr="Immagine che contiene interni, tavolo, sedia, finestra&#10;&#10;Descrizione generata automaticamente">
            <a:extLst>
              <a:ext uri="{FF2B5EF4-FFF2-40B4-BE49-F238E27FC236}">
                <a16:creationId xmlns:a16="http://schemas.microsoft.com/office/drawing/2014/main" id="{88E18245-D7C8-4FF6-A7CE-891A80C62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323" y="4803530"/>
            <a:ext cx="2157047" cy="1617785"/>
          </a:xfrm>
          <a:prstGeom prst="rect">
            <a:avLst/>
          </a:prstGeom>
        </p:spPr>
      </p:pic>
      <p:pic>
        <p:nvPicPr>
          <p:cNvPr id="11" name="Immagine 11" descr="Immagine che contiene tavolo, interni, sedia, stanza&#10;&#10;Descrizione generata automaticamente">
            <a:extLst>
              <a:ext uri="{FF2B5EF4-FFF2-40B4-BE49-F238E27FC236}">
                <a16:creationId xmlns:a16="http://schemas.microsoft.com/office/drawing/2014/main" id="{5A61BA8C-B936-4F7E-8083-070B154B0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0246" y="5204069"/>
            <a:ext cx="2215662" cy="165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57936" y="2144807"/>
            <a:ext cx="8740588" cy="1828800"/>
          </a:xfrm>
        </p:spPr>
        <p:txBody>
          <a:bodyPr rtlCol="0"/>
          <a:lstStyle/>
          <a:p>
            <a:pPr algn="ctr"/>
            <a:r>
              <a:rPr lang="it-IT" sz="4400" b="1" cap="all">
                <a:solidFill>
                  <a:srgbClr val="00B050"/>
                </a:solidFill>
                <a:ea typeface="+mj-lt"/>
                <a:cs typeface="+mj-lt"/>
              </a:rPr>
              <a:t>I PLESSI SCOLASTICI</a:t>
            </a:r>
            <a:endParaRPr lang="it-IT" sz="4400" b="1">
              <a:ea typeface="+mj-lt"/>
              <a:cs typeface="+mj-lt"/>
            </a:endParaRPr>
          </a:p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</p:spTree>
    <p:extLst>
      <p:ext uri="{BB962C8B-B14F-4D97-AF65-F5344CB8AC3E}">
        <p14:creationId xmlns:p14="http://schemas.microsoft.com/office/powerpoint/2010/main" val="16236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4" y="1723846"/>
            <a:ext cx="4983193" cy="425785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AULE CON SMART TV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AULE CON </a:t>
            </a:r>
            <a:r>
              <a:rPr lang="it-IT" b="1" cap="all">
                <a:solidFill>
                  <a:srgbClr val="00B050"/>
                </a:solidFill>
                <a:latin typeface="Segoe Print"/>
              </a:rPr>
              <a:t>LIM </a:t>
            </a:r>
            <a:endParaRPr lang="it-IT" b="1" dirty="0">
              <a:solidFill>
                <a:srgbClr val="00B050"/>
              </a:solidFill>
              <a:latin typeface="Segoe Prin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AULA STEM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INFORMATICA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SCIENZE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ARTE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LABORATORI DI MUSICA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BIBLIOTECHE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PALESTRE 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Font typeface="Arial,Sans-Serif" panose="020B0604020202020204" pitchFamily="34" charset="0"/>
            </a:pPr>
            <a:r>
              <a:rPr lang="it-IT" b="1" cap="all" dirty="0">
                <a:solidFill>
                  <a:srgbClr val="00B050"/>
                </a:solidFill>
                <a:latin typeface="Segoe Print"/>
              </a:rPr>
              <a:t>GIARDINI</a:t>
            </a:r>
            <a:endParaRPr lang="it-IT" b="1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spcBef>
                <a:spcPts val="0"/>
              </a:spcBef>
            </a:pPr>
            <a:endParaRPr lang="it-IT" b="1" dirty="0">
              <a:solidFill>
                <a:srgbClr val="00B050"/>
              </a:solidFill>
              <a:ea typeface="+mn-lt"/>
              <a:cs typeface="+mn-lt"/>
            </a:endParaRPr>
          </a:p>
          <a:p>
            <a:pPr marL="347345" indent="-347345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181747" y="428721"/>
            <a:ext cx="8195662" cy="854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LE STRUTTURE E LE DOTAZIONI</a:t>
            </a:r>
            <a:endParaRPr lang="it-IT" sz="3600">
              <a:solidFill>
                <a:srgbClr val="00B050"/>
              </a:solidFill>
            </a:endParaRPr>
          </a:p>
        </p:txBody>
      </p:sp>
      <p:pic>
        <p:nvPicPr>
          <p:cNvPr id="5" name="Immagine 9" descr="Immagine che contiene interni, stanza, tavolo, sedia&#10;&#10;Descrizione generata automaticamente">
            <a:extLst>
              <a:ext uri="{FF2B5EF4-FFF2-40B4-BE49-F238E27FC236}">
                <a16:creationId xmlns:a16="http://schemas.microsoft.com/office/drawing/2014/main" id="{59B91E11-50C8-40E6-9A18-A7B1DEF9A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230" y="1323730"/>
            <a:ext cx="1942124" cy="1461477"/>
          </a:xfrm>
          <a:prstGeom prst="rect">
            <a:avLst/>
          </a:prstGeom>
        </p:spPr>
      </p:pic>
      <p:pic>
        <p:nvPicPr>
          <p:cNvPr id="12" name="Immagine 12" descr="Immagine che contiene interni, tavolo, scrivania, stanza&#10;&#10;Descrizione generata automaticamente">
            <a:extLst>
              <a:ext uri="{FF2B5EF4-FFF2-40B4-BE49-F238E27FC236}">
                <a16:creationId xmlns:a16="http://schemas.microsoft.com/office/drawing/2014/main" id="{0AF273CC-3074-4E2C-BE9D-9F1F93CE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416" y="2150061"/>
            <a:ext cx="1746739" cy="2328985"/>
          </a:xfrm>
          <a:prstGeom prst="rect">
            <a:avLst/>
          </a:prstGeom>
        </p:spPr>
      </p:pic>
      <p:pic>
        <p:nvPicPr>
          <p:cNvPr id="14" name="Immagine 14" descr="Immagine che contiene interni, verde, tavolo, scrivania&#10;&#10;Descrizione generata automaticamente">
            <a:extLst>
              <a:ext uri="{FF2B5EF4-FFF2-40B4-BE49-F238E27FC236}">
                <a16:creationId xmlns:a16="http://schemas.microsoft.com/office/drawing/2014/main" id="{73AE610B-D980-4D8C-A79E-723F5C889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123" y="1323730"/>
            <a:ext cx="2020277" cy="2378415"/>
          </a:xfrm>
          <a:prstGeom prst="rect">
            <a:avLst/>
          </a:prstGeom>
        </p:spPr>
      </p:pic>
      <p:pic>
        <p:nvPicPr>
          <p:cNvPr id="15" name="Immagine 15" descr="Immagine che contiene interni, tavolo, sedia, computer&#10;&#10;Descrizione generata automaticamente">
            <a:extLst>
              <a:ext uri="{FF2B5EF4-FFF2-40B4-BE49-F238E27FC236}">
                <a16:creationId xmlns:a16="http://schemas.microsoft.com/office/drawing/2014/main" id="{C49ABA2F-4F10-493A-9AAA-A880B6DBE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606" y="3146669"/>
            <a:ext cx="2205893" cy="1656862"/>
          </a:xfrm>
          <a:prstGeom prst="rect">
            <a:avLst/>
          </a:prstGeom>
        </p:spPr>
      </p:pic>
      <p:pic>
        <p:nvPicPr>
          <p:cNvPr id="16" name="Immagine 16" descr="Immagine che contiene interni, tavolo, sedia, stanza&#10;&#10;Descrizione generata automaticamente">
            <a:extLst>
              <a:ext uri="{FF2B5EF4-FFF2-40B4-BE49-F238E27FC236}">
                <a16:creationId xmlns:a16="http://schemas.microsoft.com/office/drawing/2014/main" id="{E2DC1346-C4C5-4AFE-BBC0-2F5D0C7BE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25" y="4788332"/>
            <a:ext cx="2743200" cy="2057400"/>
          </a:xfrm>
          <a:prstGeom prst="rect">
            <a:avLst/>
          </a:prstGeom>
        </p:spPr>
      </p:pic>
      <p:pic>
        <p:nvPicPr>
          <p:cNvPr id="19" name="Immagine 19" descr="Immagine che contiene interni, stanza, tavolo, vivendo&#10;&#10;Descrizione generata automaticamente">
            <a:extLst>
              <a:ext uri="{FF2B5EF4-FFF2-40B4-BE49-F238E27FC236}">
                <a16:creationId xmlns:a16="http://schemas.microsoft.com/office/drawing/2014/main" id="{603B2660-C708-442D-AA92-EBB06C31F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539" y="4616905"/>
            <a:ext cx="2127739" cy="15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277" y="5533125"/>
            <a:ext cx="3464367" cy="5229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AULa</a:t>
            </a:r>
            <a:r>
              <a:rPr lang="it-IT" sz="32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 </a:t>
            </a: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stem</a:t>
            </a:r>
            <a:r>
              <a:rPr lang="it-IT" sz="3200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 sz="3200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488532" y="964329"/>
            <a:ext cx="8630222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>
                <a:solidFill>
                  <a:srgbClr val="00B050"/>
                </a:solidFill>
                <a:ea typeface="+mn-lt"/>
                <a:cs typeface="+mn-lt"/>
              </a:rPr>
              <a:t>LE STRUTTURE E LE DOTAZIONI</a:t>
            </a:r>
          </a:p>
          <a:p>
            <a:pPr algn="ctr"/>
            <a:endParaRPr lang="it-IT" sz="3600" b="1" i="1">
              <a:solidFill>
                <a:srgbClr val="00B050"/>
              </a:solidFill>
              <a:ea typeface="+mn-lt"/>
              <a:cs typeface="+mn-lt"/>
            </a:endParaRPr>
          </a:p>
          <a:p>
            <a:pPr algn="ctr"/>
            <a:endParaRPr lang="it-IT" sz="3600" b="1">
              <a:solidFill>
                <a:schemeClr val="accent3"/>
              </a:solidFill>
              <a:ea typeface="+mn-lt"/>
              <a:cs typeface="+mn-lt"/>
            </a:endParaRPr>
          </a:p>
        </p:txBody>
      </p:sp>
      <p:pic>
        <p:nvPicPr>
          <p:cNvPr id="12" name="Immagine 12" descr="Immagine che contiene pavimento, interni, parete, sedia&#10;&#10;Descrizione generata automaticamente">
            <a:extLst>
              <a:ext uri="{FF2B5EF4-FFF2-40B4-BE49-F238E27FC236}">
                <a16:creationId xmlns:a16="http://schemas.microsoft.com/office/drawing/2014/main" id="{961A8C91-2788-471A-B004-ED7E1641E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559" y="2601636"/>
            <a:ext cx="5655943" cy="249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3" y="2601636"/>
            <a:ext cx="5269569" cy="2495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8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202" y="5835050"/>
            <a:ext cx="3464367" cy="5229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sz="32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AULA </a:t>
            </a: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stem</a:t>
            </a:r>
            <a:r>
              <a:rPr lang="it-IT" sz="3200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 sz="3200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619475" y="820555"/>
            <a:ext cx="10944977" cy="140807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b="1">
                <a:solidFill>
                  <a:srgbClr val="00B050"/>
                </a:solidFill>
                <a:ea typeface="+mn-lt"/>
                <a:cs typeface="+mn-lt"/>
              </a:rPr>
              <a:t>LE STRUTTURE E LE DOTAZIONI</a:t>
            </a:r>
            <a:endParaRPr lang="it-IT" sz="3600">
              <a:ea typeface="+mn-lt"/>
              <a:cs typeface="+mn-lt"/>
            </a:endParaRPr>
          </a:p>
          <a:p>
            <a:pPr algn="ctr">
              <a:lnSpc>
                <a:spcPct val="150000"/>
              </a:lnSpc>
            </a:pPr>
            <a:endParaRPr lang="it-IT" sz="3600" b="1">
              <a:solidFill>
                <a:srgbClr val="00B050"/>
              </a:solidFill>
            </a:endParaRPr>
          </a:p>
        </p:txBody>
      </p:sp>
      <p:pic>
        <p:nvPicPr>
          <p:cNvPr id="4" name="Immagine 4" descr="Immagine che contiene parete, tavolo, interni, pavimento&#10;&#10;Descrizione generata automaticamente">
            <a:extLst>
              <a:ext uri="{FF2B5EF4-FFF2-40B4-BE49-F238E27FC236}">
                <a16:creationId xmlns:a16="http://schemas.microsoft.com/office/drawing/2014/main" id="{240C8199-E6AA-4A72-AF36-154097A8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345" y="1897093"/>
            <a:ext cx="7458972" cy="37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1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603EBE07-E0F1-4AF2-A1E5-F374EAAA37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t="21129" b="21129"/>
          <a:stretch/>
        </p:blipFill>
        <p:spPr/>
      </p:pic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2FB52B6-F261-44F2-8AE8-05F02185C22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t="21129" b="21129"/>
          <a:stretch/>
        </p:blipFill>
        <p:spPr/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85D9328-3B0D-421A-9292-9B457B2445A4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Immagine 10" descr="Immagine che contiene interni, pavimento, parete, persona&#10;&#10;Descrizione generata automaticamente">
            <a:extLst>
              <a:ext uri="{FF2B5EF4-FFF2-40B4-BE49-F238E27FC236}">
                <a16:creationId xmlns:a16="http://schemas.microsoft.com/office/drawing/2014/main" id="{BBD64CC7-35F2-44E6-B6D4-02A662B7B12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5882" b="5882"/>
          <a:stretch/>
        </p:blipFill>
        <p:spPr/>
      </p:pic>
      <p:pic>
        <p:nvPicPr>
          <p:cNvPr id="18" name="Immagine 18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8709722E-E192-462A-B565-4A113EF25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683" y="938842"/>
            <a:ext cx="3548331" cy="464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EFD54-DD6C-4649-88E4-851ADF425EAD}"/>
              </a:ext>
            </a:extLst>
          </p:cNvPr>
          <p:cNvSpPr txBox="1">
            <a:spLocks/>
          </p:cNvSpPr>
          <p:nvPr/>
        </p:nvSpPr>
        <p:spPr>
          <a:xfrm>
            <a:off x="5276523" y="6036333"/>
            <a:ext cx="3464367" cy="522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32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AULA </a:t>
            </a: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stem</a:t>
            </a:r>
            <a:r>
              <a:rPr lang="it-IT" sz="3200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 sz="3200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1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EFD54-DD6C-4649-88E4-851ADF425EAD}"/>
              </a:ext>
            </a:extLst>
          </p:cNvPr>
          <p:cNvSpPr txBox="1">
            <a:spLocks/>
          </p:cNvSpPr>
          <p:nvPr/>
        </p:nvSpPr>
        <p:spPr>
          <a:xfrm>
            <a:off x="5276523" y="6036333"/>
            <a:ext cx="3464367" cy="522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3200" b="1" cap="all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AULA </a:t>
            </a:r>
            <a:r>
              <a:rPr lang="it-IT" sz="3200" b="1" cap="all" err="1">
                <a:solidFill>
                  <a:schemeClr val="accent6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stem</a:t>
            </a:r>
            <a:r>
              <a:rPr lang="it-IT" sz="3200" b="1" cap="all">
                <a:solidFill>
                  <a:srgbClr val="00B050"/>
                </a:solidFill>
                <a:latin typeface="Segoe Print"/>
                <a:ea typeface="+mn-lt"/>
                <a:cs typeface="+mn-lt"/>
              </a:rPr>
              <a:t> </a:t>
            </a:r>
            <a:endParaRPr lang="it-IT" sz="3200"/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pic>
        <p:nvPicPr>
          <p:cNvPr id="13" name="Immagine 13">
            <a:extLst>
              <a:ext uri="{FF2B5EF4-FFF2-40B4-BE49-F238E27FC236}">
                <a16:creationId xmlns:a16="http://schemas.microsoft.com/office/drawing/2014/main" id="{0DB3FAFA-2735-4C0B-AE2F-70BAE583BA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8434" r="18434"/>
          <a:stretch/>
        </p:blipFill>
        <p:spPr/>
      </p:pic>
      <p:pic>
        <p:nvPicPr>
          <p:cNvPr id="14" name="Immagine 14">
            <a:extLst>
              <a:ext uri="{FF2B5EF4-FFF2-40B4-BE49-F238E27FC236}">
                <a16:creationId xmlns:a16="http://schemas.microsoft.com/office/drawing/2014/main" id="{08D77CF4-18D7-42BD-BACA-03E86437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412" y="911525"/>
            <a:ext cx="3004687" cy="4804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99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Immagine 14">
            <a:extLst>
              <a:ext uri="{FF2B5EF4-FFF2-40B4-BE49-F238E27FC236}">
                <a16:creationId xmlns:a16="http://schemas.microsoft.com/office/drawing/2014/main" id="{ECD1DC27-29FB-499D-8606-CA90338AB2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218" r="1721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83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" y="159798"/>
            <a:ext cx="12079926" cy="66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CEB342-D294-4023-A2EF-2B77AF4AD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9482" y="1553376"/>
            <a:ext cx="2043903" cy="3477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i="1"/>
              <a:t>Laura Gigli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98769" y="-408354"/>
            <a:ext cx="10058400" cy="1219200"/>
          </a:xfrm>
        </p:spPr>
        <p:txBody>
          <a:bodyPr rtlCol="0"/>
          <a:lstStyle/>
          <a:p>
            <a:pPr algn="ctr"/>
            <a:r>
              <a:rPr lang="it-IT" b="1" cap="all">
                <a:solidFill>
                  <a:schemeClr val="accent6">
                    <a:lumMod val="75000"/>
                  </a:schemeClr>
                </a:solidFill>
                <a:ea typeface="+mj-lt"/>
                <a:cs typeface="+mj-lt"/>
              </a:rPr>
              <a:t>ORGANIZZAZIONE</a:t>
            </a:r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465387-2685-4E48-98A4-2FD61843FC21}"/>
              </a:ext>
            </a:extLst>
          </p:cNvPr>
          <p:cNvSpPr txBox="1"/>
          <p:nvPr/>
        </p:nvSpPr>
        <p:spPr>
          <a:xfrm>
            <a:off x="3352685" y="14054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Adobe Fan Heiti Std B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7AE4C0-F61B-4CD2-822B-52FDAC8CC308}"/>
              </a:ext>
            </a:extLst>
          </p:cNvPr>
          <p:cNvSpPr txBox="1"/>
          <p:nvPr/>
        </p:nvSpPr>
        <p:spPr>
          <a:xfrm>
            <a:off x="3348662" y="25875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b="1" i="1">
              <a:solidFill>
                <a:srgbClr val="002060"/>
              </a:solidFill>
              <a:ea typeface="+mn-lt"/>
              <a:cs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E0DD4C-229E-49C6-9830-15A12B057084}"/>
              </a:ext>
            </a:extLst>
          </p:cNvPr>
          <p:cNvSpPr txBox="1"/>
          <p:nvPr/>
        </p:nvSpPr>
        <p:spPr>
          <a:xfrm>
            <a:off x="894862" y="20378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Milena Monaco</a:t>
            </a:r>
            <a:endParaRPr lang="it-IT" i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970C9BF-2CCE-4DAC-BC72-45DC1716AD95}"/>
              </a:ext>
            </a:extLst>
          </p:cNvPr>
          <p:cNvSpPr txBox="1"/>
          <p:nvPr/>
        </p:nvSpPr>
        <p:spPr>
          <a:xfrm>
            <a:off x="6589986" y="258325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/>
              <a:t>Annunziata</a:t>
            </a:r>
            <a:r>
              <a:rPr lang="it-IT"/>
              <a:t> </a:t>
            </a:r>
            <a:r>
              <a:rPr lang="it-IT" i="1"/>
              <a:t>Coda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0F37D8-88E9-4128-A964-313F0C7959DA}"/>
              </a:ext>
            </a:extLst>
          </p:cNvPr>
          <p:cNvSpPr txBox="1"/>
          <p:nvPr/>
        </p:nvSpPr>
        <p:spPr>
          <a:xfrm>
            <a:off x="9012757" y="14988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ALDO FABRIZI</a:t>
            </a:r>
            <a:r>
              <a:rPr lang="it-IT">
                <a:latin typeface="Adobe Fan Heiti Std B"/>
              </a:rPr>
              <a:t>​​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8B9373C-B254-44EA-9BA9-18B6BA847431}"/>
              </a:ext>
            </a:extLst>
          </p:cNvPr>
          <p:cNvSpPr txBox="1"/>
          <p:nvPr/>
        </p:nvSpPr>
        <p:spPr>
          <a:xfrm>
            <a:off x="6545600" y="20425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Antonella Realacci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676083-D0D0-4470-9F28-09B4E00F981C}"/>
              </a:ext>
            </a:extLst>
          </p:cNvPr>
          <p:cNvSpPr txBox="1"/>
          <p:nvPr/>
        </p:nvSpPr>
        <p:spPr>
          <a:xfrm>
            <a:off x="8964246" y="25866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SALVO D’ACQUISTO</a:t>
            </a:r>
            <a:r>
              <a:rPr lang="it-IT"/>
              <a:t>​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B443CE8-00B4-4294-9142-1AA4CE937533}"/>
              </a:ext>
            </a:extLst>
          </p:cNvPr>
          <p:cNvSpPr txBox="1"/>
          <p:nvPr/>
        </p:nvSpPr>
        <p:spPr>
          <a:xfrm>
            <a:off x="9016799" y="31208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OPITA OPPIO</a:t>
            </a:r>
            <a:r>
              <a:rPr lang="it-IT"/>
              <a:t>​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3445F5E-7D05-4B4E-AF2C-BC3EA0112745}"/>
              </a:ext>
            </a:extLst>
          </p:cNvPr>
          <p:cNvSpPr txBox="1"/>
          <p:nvPr/>
        </p:nvSpPr>
        <p:spPr>
          <a:xfrm>
            <a:off x="9013431" y="36615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QUADRARO </a:t>
            </a:r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6BD6153-3292-4CB0-82A7-8CD7AA9F514B}"/>
              </a:ext>
            </a:extLst>
          </p:cNvPr>
          <p:cNvSpPr txBox="1"/>
          <p:nvPr/>
        </p:nvSpPr>
        <p:spPr>
          <a:xfrm>
            <a:off x="8963908" y="20762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DAMIANO CHIESA</a:t>
            </a:r>
            <a:r>
              <a:rPr lang="it-IT"/>
              <a:t>​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7FCF92B-AA76-4A8F-9526-BE3DFB39BD6F}"/>
              </a:ext>
            </a:extLst>
          </p:cNvPr>
          <p:cNvSpPr txBox="1"/>
          <p:nvPr/>
        </p:nvSpPr>
        <p:spPr>
          <a:xfrm>
            <a:off x="6597060" y="312393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Fabrizio </a:t>
            </a:r>
            <a:r>
              <a:rPr lang="it-IT" i="1" dirty="0" err="1" smtClean="0"/>
              <a:t>Gesuelli</a:t>
            </a:r>
            <a:r>
              <a:rPr lang="it-IT" i="1" dirty="0" smtClean="0"/>
              <a:t> </a:t>
            </a:r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1496468-A70C-4CBE-A49D-279D274EE36E}"/>
              </a:ext>
            </a:extLst>
          </p:cNvPr>
          <p:cNvSpPr txBox="1"/>
          <p:nvPr/>
        </p:nvSpPr>
        <p:spPr>
          <a:xfrm>
            <a:off x="6600091" y="36615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Leonardo Buffo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768EDA-8AE3-4301-81BB-D362EA84853E}"/>
              </a:ext>
            </a:extLst>
          </p:cNvPr>
          <p:cNvSpPr txBox="1"/>
          <p:nvPr/>
        </p:nvSpPr>
        <p:spPr>
          <a:xfrm>
            <a:off x="943708" y="149078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Beatrice Antonelli</a:t>
            </a:r>
            <a:endParaRPr lang="it-IT" i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097254A-3FE7-454E-9A04-25E450FB2185}"/>
              </a:ext>
            </a:extLst>
          </p:cNvPr>
          <p:cNvSpPr txBox="1"/>
          <p:nvPr/>
        </p:nvSpPr>
        <p:spPr>
          <a:xfrm>
            <a:off x="2041864" y="4705153"/>
            <a:ext cx="8395484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I docenti Funzioni strumentali si occupano di diverse aree 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d'intervento:</a:t>
            </a:r>
          </a:p>
          <a:p>
            <a:pPr algn="ctr"/>
            <a:endParaRPr lang="it-IT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Ptof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: Simona Imola e Laura Gigli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Valutazione e Esiti: Ornella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Buffolino</a:t>
            </a:r>
            <a:endParaRPr lang="it-IT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Continuità: Filomena Conte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Territorio: Francesca Simili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Inclusione: Laura Moretti</a:t>
            </a:r>
          </a:p>
          <a:p>
            <a:endParaRPr lang="it-IT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 algn="ctr">
              <a:buFontTx/>
              <a:buChar char="-"/>
            </a:pP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653C2A7-69D5-437B-B9E8-1A064A7DF6C7}"/>
              </a:ext>
            </a:extLst>
          </p:cNvPr>
          <p:cNvSpPr txBox="1"/>
          <p:nvPr/>
        </p:nvSpPr>
        <p:spPr>
          <a:xfrm>
            <a:off x="6709996" y="910442"/>
            <a:ext cx="43941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Coordinatori/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</a:rPr>
              <a:t>ici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per la didattica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06EC735-0565-4BEA-940C-49860090CC48}"/>
              </a:ext>
            </a:extLst>
          </p:cNvPr>
          <p:cNvSpPr txBox="1"/>
          <p:nvPr/>
        </p:nvSpPr>
        <p:spPr>
          <a:xfrm>
            <a:off x="806939" y="904631"/>
            <a:ext cx="48240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C62ECD"/>
                </a:solidFill>
              </a:rPr>
              <a:t>Collaboratrici </a:t>
            </a:r>
            <a:r>
              <a:rPr lang="it-IT" dirty="0" smtClean="0">
                <a:solidFill>
                  <a:srgbClr val="C62ECD"/>
                </a:solidFill>
              </a:rPr>
              <a:t>del </a:t>
            </a:r>
            <a:r>
              <a:rPr lang="it-IT" dirty="0">
                <a:solidFill>
                  <a:srgbClr val="C62ECD"/>
                </a:solidFill>
              </a:rPr>
              <a:t>Dirigente </a:t>
            </a:r>
            <a:r>
              <a:rPr lang="it-IT" dirty="0" smtClean="0">
                <a:solidFill>
                  <a:srgbClr val="C62ECD"/>
                </a:solidFill>
              </a:rPr>
              <a:t>Scolastico</a:t>
            </a:r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8346B81-99BF-4C29-B0AA-F117B1E0EA12}"/>
              </a:ext>
            </a:extLst>
          </p:cNvPr>
          <p:cNvSpPr txBox="1"/>
          <p:nvPr/>
        </p:nvSpPr>
        <p:spPr>
          <a:xfrm>
            <a:off x="803276" y="2610583"/>
            <a:ext cx="493150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500" i="1">
                <a:solidFill>
                  <a:schemeClr val="accent6">
                    <a:lumMod val="75000"/>
                  </a:schemeClr>
                </a:solidFill>
              </a:rPr>
              <a:t>Referenti per lo sviluppo strategico dell'Istituto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8C0B77E-8FEA-4C52-872A-8EA76702CB76}"/>
              </a:ext>
            </a:extLst>
          </p:cNvPr>
          <p:cNvSpPr txBox="1"/>
          <p:nvPr/>
        </p:nvSpPr>
        <p:spPr>
          <a:xfrm>
            <a:off x="3151555" y="15298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I COLLABORATRICE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379AC23-FC49-485D-9CF8-52991F5C91ED}"/>
              </a:ext>
            </a:extLst>
          </p:cNvPr>
          <p:cNvSpPr txBox="1"/>
          <p:nvPr/>
        </p:nvSpPr>
        <p:spPr>
          <a:xfrm>
            <a:off x="3112477" y="20378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II COLLABORATRICE</a:t>
            </a:r>
            <a:endParaRPr lang="it-IT">
              <a:latin typeface="Adobe Fan Heiti Std B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D620675-C5BC-4846-A35A-A4E83B315450}"/>
              </a:ext>
            </a:extLst>
          </p:cNvPr>
          <p:cNvSpPr txBox="1"/>
          <p:nvPr/>
        </p:nvSpPr>
        <p:spPr>
          <a:xfrm>
            <a:off x="943708" y="29463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/>
              <a:t>Francesca</a:t>
            </a:r>
            <a:r>
              <a:rPr lang="it-IT"/>
              <a:t> </a:t>
            </a:r>
            <a:r>
              <a:rPr lang="it-IT" i="1"/>
              <a:t>Cialone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42DA47B-08B6-47A7-88C8-20C8DAFB730E}"/>
              </a:ext>
            </a:extLst>
          </p:cNvPr>
          <p:cNvSpPr txBox="1"/>
          <p:nvPr/>
        </p:nvSpPr>
        <p:spPr>
          <a:xfrm>
            <a:off x="943707" y="33024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 dirty="0" smtClean="0"/>
              <a:t>Gabriele Casti </a:t>
            </a:r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87A8EA3-A6AD-42F6-81F0-04D66E51F85A}"/>
              </a:ext>
            </a:extLst>
          </p:cNvPr>
          <p:cNvSpPr txBox="1"/>
          <p:nvPr/>
        </p:nvSpPr>
        <p:spPr>
          <a:xfrm>
            <a:off x="940045" y="3792660"/>
            <a:ext cx="493150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500" i="1">
                <a:solidFill>
                  <a:schemeClr val="accent6">
                    <a:lumMod val="75000"/>
                  </a:schemeClr>
                </a:solidFill>
              </a:rPr>
              <a:t>Animatore Digitale </a:t>
            </a:r>
            <a:endParaRPr lang="it-IT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BEC570E-9819-459F-9558-24697C5945B9}"/>
              </a:ext>
            </a:extLst>
          </p:cNvPr>
          <p:cNvSpPr txBox="1"/>
          <p:nvPr/>
        </p:nvSpPr>
        <p:spPr>
          <a:xfrm>
            <a:off x="943707" y="406009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i="1"/>
              <a:t>Laura Moretti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0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79209" y="2399019"/>
            <a:ext cx="8804981" cy="1066800"/>
          </a:xfrm>
        </p:spPr>
        <p:txBody>
          <a:bodyPr rtlCol="0">
            <a:normAutofit/>
          </a:bodyPr>
          <a:lstStyle/>
          <a:p>
            <a:pPr algn="ctr"/>
            <a:r>
              <a:rPr lang="it-IT" sz="3200" b="1" cap="all">
                <a:solidFill>
                  <a:srgbClr val="FFC000"/>
                </a:solidFill>
                <a:ea typeface="+mj-lt"/>
                <a:cs typeface="+mj-lt"/>
              </a:rPr>
              <a:t> LA STABILITÀ DEL CORPO DOCENTE</a:t>
            </a:r>
          </a:p>
          <a:p>
            <a:endParaRPr lang="it-IT" sz="2000" cap="all">
              <a:solidFill>
                <a:srgbClr val="00B0F0"/>
              </a:solidFill>
              <a:latin typeface="Seù"/>
              <a:ea typeface="+mj-lt"/>
              <a:cs typeface="+mj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</p:spTree>
    <p:extLst>
      <p:ext uri="{BB962C8B-B14F-4D97-AF65-F5344CB8AC3E}">
        <p14:creationId xmlns:p14="http://schemas.microsoft.com/office/powerpoint/2010/main" val="3315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950" y="825623"/>
            <a:ext cx="8048815" cy="41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b="1" cap="all">
                <a:solidFill>
                  <a:schemeClr val="tx2"/>
                </a:solidFill>
                <a:ea typeface="+mj-lt"/>
                <a:cs typeface="+mj-lt"/>
              </a:rPr>
              <a:t>SCUOLE PRIMARIE</a:t>
            </a:r>
            <a:endParaRPr lang="it-IT" b="1">
              <a:solidFill>
                <a:schemeClr val="tx2"/>
              </a:solidFill>
              <a:ea typeface="+mj-lt"/>
              <a:cs typeface="+mj-lt"/>
            </a:endParaRPr>
          </a:p>
        </p:txBody>
      </p:sp>
      <p:pic>
        <p:nvPicPr>
          <p:cNvPr id="10" name="Immagine 10" descr="Immagine che contiene esterni, strada, via, edificio&#10;&#10;Descrizione generata automaticamente">
            <a:extLst>
              <a:ext uri="{FF2B5EF4-FFF2-40B4-BE49-F238E27FC236}">
                <a16:creationId xmlns:a16="http://schemas.microsoft.com/office/drawing/2014/main" id="{D2EEE77B-E5F4-4079-B5CB-EE14786F41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299" y="2741951"/>
            <a:ext cx="2505075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9" descr="Immagine che contiene edificio, esterni, via, facciata&#10;&#10;Descrizione generata automaticamente">
            <a:extLst>
              <a:ext uri="{FF2B5EF4-FFF2-40B4-BE49-F238E27FC236}">
                <a16:creationId xmlns:a16="http://schemas.microsoft.com/office/drawing/2014/main" id="{20D78734-68A2-4037-A4DF-2E1DAC4A94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773811" y="2970477"/>
            <a:ext cx="2620453" cy="293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516F25-5877-40E0-9735-2F3718E097D8}"/>
              </a:ext>
            </a:extLst>
          </p:cNvPr>
          <p:cNvSpPr txBox="1"/>
          <p:nvPr/>
        </p:nvSpPr>
        <p:spPr>
          <a:xfrm>
            <a:off x="4870666" y="25539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tx2"/>
                </a:solidFill>
                <a:latin typeface="Segoe Print"/>
              </a:rPr>
              <a:t>DAMIANO CHIESA​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465387-2685-4E48-98A4-2FD61843FC21}"/>
              </a:ext>
            </a:extLst>
          </p:cNvPr>
          <p:cNvSpPr txBox="1"/>
          <p:nvPr/>
        </p:nvSpPr>
        <p:spPr>
          <a:xfrm>
            <a:off x="909091" y="18108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  <a:latin typeface="Segoe Print"/>
              </a:rPr>
              <a:t>ALDO FABRIZI</a:t>
            </a:r>
            <a:r>
              <a:rPr lang="it-IT">
                <a:latin typeface="Adobe Fan Heiti Std B"/>
              </a:rPr>
              <a:t>​</a:t>
            </a:r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7AE4C0-F61B-4CD2-822B-52FDAC8CC308}"/>
              </a:ext>
            </a:extLst>
          </p:cNvPr>
          <p:cNvSpPr txBox="1"/>
          <p:nvPr/>
        </p:nvSpPr>
        <p:spPr>
          <a:xfrm>
            <a:off x="8954916" y="19311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2060"/>
                </a:solidFill>
                <a:ea typeface="+mn-lt"/>
                <a:cs typeface="+mn-lt"/>
              </a:rPr>
              <a:t>SALVO D’ACQUISTO</a:t>
            </a:r>
            <a:endParaRPr lang="it-IT" b="1">
              <a:ea typeface="+mn-lt"/>
              <a:cs typeface="+mn-lt"/>
            </a:endParaRPr>
          </a:p>
        </p:txBody>
      </p:sp>
      <p:pic>
        <p:nvPicPr>
          <p:cNvPr id="4" name="Immagine 4" descr="Immagine che contiene edificio, esterni, via, mattone&#10;&#10;Descrizione generata automaticamente">
            <a:extLst>
              <a:ext uri="{FF2B5EF4-FFF2-40B4-BE49-F238E27FC236}">
                <a16:creationId xmlns:a16="http://schemas.microsoft.com/office/drawing/2014/main" id="{539A8494-5296-4040-ACAE-A3196B9EB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237" y="2689691"/>
            <a:ext cx="2616915" cy="276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26BBC1-A2C9-4A8B-82BC-67F3EBB156E1}"/>
              </a:ext>
            </a:extLst>
          </p:cNvPr>
          <p:cNvSpPr txBox="1"/>
          <p:nvPr/>
        </p:nvSpPr>
        <p:spPr>
          <a:xfrm>
            <a:off x="2041302" y="2706710"/>
            <a:ext cx="93114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sz="3600" b="1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27464" y="499343"/>
            <a:ext cx="7750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PERCENTUALE DI DOCENTI </a:t>
            </a:r>
          </a:p>
          <a:p>
            <a:pPr algn="ctr"/>
            <a:r>
              <a:rPr lang="it-IT" sz="2400" dirty="0"/>
              <a:t>A TEMPO INDETERMINATO PER ANNI DI SERVIZIO</a:t>
            </a:r>
          </a:p>
        </p:txBody>
      </p: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470546"/>
              </p:ext>
            </p:extLst>
          </p:nvPr>
        </p:nvGraphicFramePr>
        <p:xfrm>
          <a:off x="1225117" y="1965030"/>
          <a:ext cx="8944185" cy="34310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88837">
                  <a:extLst>
                    <a:ext uri="{9D8B030D-6E8A-4147-A177-3AD203B41FA5}">
                      <a16:colId xmlns:a16="http://schemas.microsoft.com/office/drawing/2014/main" val="354950262"/>
                    </a:ext>
                  </a:extLst>
                </a:gridCol>
                <a:gridCol w="1788837">
                  <a:extLst>
                    <a:ext uri="{9D8B030D-6E8A-4147-A177-3AD203B41FA5}">
                      <a16:colId xmlns:a16="http://schemas.microsoft.com/office/drawing/2014/main" val="3855483992"/>
                    </a:ext>
                  </a:extLst>
                </a:gridCol>
                <a:gridCol w="1788837">
                  <a:extLst>
                    <a:ext uri="{9D8B030D-6E8A-4147-A177-3AD203B41FA5}">
                      <a16:colId xmlns:a16="http://schemas.microsoft.com/office/drawing/2014/main" val="1926533211"/>
                    </a:ext>
                  </a:extLst>
                </a:gridCol>
                <a:gridCol w="1788837">
                  <a:extLst>
                    <a:ext uri="{9D8B030D-6E8A-4147-A177-3AD203B41FA5}">
                      <a16:colId xmlns:a16="http://schemas.microsoft.com/office/drawing/2014/main" val="2901386446"/>
                    </a:ext>
                  </a:extLst>
                </a:gridCol>
                <a:gridCol w="1788837">
                  <a:extLst>
                    <a:ext uri="{9D8B030D-6E8A-4147-A177-3AD203B41FA5}">
                      <a16:colId xmlns:a16="http://schemas.microsoft.com/office/drawing/2014/main" val="3312661407"/>
                    </a:ext>
                  </a:extLst>
                </a:gridCol>
              </a:tblGrid>
              <a:tr h="474087">
                <a:tc gridSpan="5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Scuola</a:t>
                      </a:r>
                      <a:r>
                        <a:rPr lang="it-IT" sz="1600" baseline="0" dirty="0" smtClean="0"/>
                        <a:t> primaria</a:t>
                      </a:r>
                      <a:endParaRPr lang="it-I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853087"/>
                  </a:ext>
                </a:extLst>
              </a:tr>
              <a:tr h="1168982">
                <a:tc>
                  <a:txBody>
                    <a:bodyPr/>
                    <a:lstStyle/>
                    <a:p>
                      <a:r>
                        <a:rPr lang="it-IT" dirty="0" smtClean="0"/>
                        <a:t>Anni di servizio in questa scuola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Situazione della scuola %</a:t>
                      </a:r>
                    </a:p>
                    <a:p>
                      <a:r>
                        <a:rPr lang="it-IT" sz="1600" dirty="0" smtClean="0"/>
                        <a:t>RMIC8G6005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Riferimento</a:t>
                      </a:r>
                      <a:r>
                        <a:rPr lang="it-IT" baseline="0" dirty="0" smtClean="0"/>
                        <a:t> provinciale %</a:t>
                      </a:r>
                    </a:p>
                    <a:p>
                      <a:r>
                        <a:rPr lang="it-IT" baseline="0" dirty="0" smtClean="0"/>
                        <a:t>ROMA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Riferimento regionale%</a:t>
                      </a:r>
                    </a:p>
                    <a:p>
                      <a:r>
                        <a:rPr lang="it-IT" dirty="0" smtClean="0"/>
                        <a:t>LAZIO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Riferimento nazionale 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82392"/>
                  </a:ext>
                </a:extLst>
              </a:tr>
              <a:tr h="360219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Fino</a:t>
                      </a:r>
                      <a:r>
                        <a:rPr lang="it-IT" sz="1400" baseline="0" dirty="0" smtClean="0"/>
                        <a:t> a 1 anno</a:t>
                      </a:r>
                      <a:endParaRPr lang="it-IT" sz="140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0,0%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13,1%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13,4%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14,8%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810084"/>
                  </a:ext>
                </a:extLst>
              </a:tr>
              <a:tr h="47408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Da più di1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dirty="0" smtClean="0"/>
                        <a:t> a 3</a:t>
                      </a:r>
                      <a:endParaRPr lang="it-IT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0,0%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15,0%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14,7%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14,2%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783676"/>
                  </a:ext>
                </a:extLst>
              </a:tr>
              <a:tr h="47408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Da più di 3 a 5 </a:t>
                      </a:r>
                      <a:endParaRPr lang="it-IT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4,8%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14,1%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13,5%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12,5%</a:t>
                      </a:r>
                      <a:endParaRPr lang="it-IT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72880"/>
                  </a:ext>
                </a:extLst>
              </a:tr>
              <a:tr h="47408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Più di 5</a:t>
                      </a:r>
                      <a:endParaRPr lang="it-IT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95,2%</a:t>
                      </a:r>
                      <a:endParaRPr lang="it-I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57,8%</a:t>
                      </a:r>
                      <a:endParaRPr lang="it-I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58,3%</a:t>
                      </a:r>
                      <a:endParaRPr lang="it-I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58,6%</a:t>
                      </a:r>
                      <a:endParaRPr lang="it-IT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3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r>
              <a:rPr lang="it-IT" sz="4400" b="1" cap="all">
                <a:solidFill>
                  <a:srgbClr val="00B0F0"/>
                </a:solidFill>
                <a:ea typeface="+mj-lt"/>
                <a:cs typeface="+mj-lt"/>
              </a:rPr>
              <a:t>IL PTOF </a:t>
            </a:r>
            <a:endParaRPr lang="it-IT" sz="4400" b="1" cap="all"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 GIGI PROIETTI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E116CA-1877-4DA0-916C-684310F9F2C5}"/>
              </a:ext>
            </a:extLst>
          </p:cNvPr>
          <p:cNvSpPr txBox="1"/>
          <p:nvPr/>
        </p:nvSpPr>
        <p:spPr>
          <a:xfrm>
            <a:off x="5618834" y="3103808"/>
            <a:ext cx="6571020" cy="1304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cap="all">
                <a:solidFill>
                  <a:srgbClr val="00B0F0"/>
                </a:solidFill>
                <a:latin typeface="Segoe Print"/>
              </a:rPr>
              <a:t>CONSULTABILE DAL SITO WEB: </a:t>
            </a:r>
            <a:r>
              <a:rPr lang="it-IT" b="1">
                <a:latin typeface="Segoe Print"/>
              </a:rPr>
              <a:t>​</a:t>
            </a:r>
            <a:br>
              <a:rPr lang="it-IT" b="1">
                <a:latin typeface="Segoe Print"/>
              </a:rPr>
            </a:br>
            <a:r>
              <a:rPr lang="it-IT" b="1" cap="all">
                <a:solidFill>
                  <a:srgbClr val="6DC025"/>
                </a:solidFill>
                <a:latin typeface="Segoe Print"/>
                <a:cs typeface="Segoe U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it-IT" b="1" cap="all">
                <a:solidFill>
                  <a:srgbClr val="6DC025"/>
                </a:solidFill>
                <a:latin typeface="Segoe Print"/>
                <a:cs typeface="Segoe UI"/>
                <a:hlinkClick r:id="rId3"/>
              </a:rPr>
              <a:t>ICGIGIPROIETTi</a:t>
            </a:r>
            <a:r>
              <a:rPr lang="it-IT" b="1" cap="all">
                <a:solidFill>
                  <a:srgbClr val="6DC025"/>
                </a:solidFill>
                <a:latin typeface="Segoe Print"/>
                <a:cs typeface="Segoe U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.EDU.IT</a:t>
            </a:r>
            <a:r>
              <a:rPr lang="it-IT" b="1" cap="all">
                <a:solidFill>
                  <a:srgbClr val="00B0F0"/>
                </a:solidFill>
                <a:latin typeface="Segoe Print"/>
              </a:rPr>
              <a:t> </a:t>
            </a:r>
            <a:r>
              <a:rPr lang="it-IT" b="1">
                <a:latin typeface="Segoe Print"/>
              </a:rPr>
              <a:t>​</a:t>
            </a:r>
            <a:br>
              <a:rPr lang="it-IT" b="1">
                <a:latin typeface="Segoe Print"/>
              </a:rPr>
            </a:br>
            <a:r>
              <a:rPr lang="it-IT" b="1" cap="all">
                <a:solidFill>
                  <a:srgbClr val="00B0F0"/>
                </a:solidFill>
                <a:ea typeface="+mn-lt"/>
                <a:cs typeface="+mn-lt"/>
              </a:rPr>
              <a:t>ALLA PAGINA DIDATTICA &gt;&gt; PIANO TRIENNALE</a:t>
            </a:r>
            <a:endParaRPr lang="it-IT" b="1" cap="all">
              <a:solidFill>
                <a:srgbClr val="00B0F0"/>
              </a:solidFill>
              <a:highlight>
                <a:srgbClr val="FFFF00"/>
              </a:highlight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CAB4A46B-58E3-44B8-B132-2F9339DA4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558129"/>
              </p:ext>
            </p:extLst>
          </p:nvPr>
        </p:nvGraphicFramePr>
        <p:xfrm>
          <a:off x="1208689" y="816746"/>
          <a:ext cx="9646550" cy="31426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46550">
                  <a:extLst>
                    <a:ext uri="{9D8B030D-6E8A-4147-A177-3AD203B41FA5}">
                      <a16:colId xmlns:a16="http://schemas.microsoft.com/office/drawing/2014/main" val="3845341826"/>
                    </a:ext>
                  </a:extLst>
                </a:gridCol>
              </a:tblGrid>
              <a:tr h="62430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2800" dirty="0"/>
                        <a:t>ORGANIZZAZIONE TEMPO SCUOLA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698456"/>
                  </a:ext>
                </a:extLst>
              </a:tr>
              <a:tr h="755628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/>
                        <a:t>Tempo pieno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54601"/>
                  </a:ext>
                </a:extLst>
              </a:tr>
              <a:tr h="62430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>
                          <a:solidFill>
                            <a:srgbClr val="7030A0"/>
                          </a:solidFill>
                        </a:rPr>
                        <a:t>Dal lunedì al venerdì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756691"/>
                  </a:ext>
                </a:extLst>
              </a:tr>
              <a:tr h="11384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2800" b="0" i="0" u="none" strike="noStrike" noProof="0" dirty="0">
                          <a:solidFill>
                            <a:srgbClr val="7030A0"/>
                          </a:solidFill>
                          <a:latin typeface="Segoe Print"/>
                        </a:rPr>
                        <a:t>dalle ore 8:15 alle ore 16:15</a:t>
                      </a:r>
                    </a:p>
                    <a:p>
                      <a:pPr lvl="0" algn="ctr">
                        <a:buNone/>
                      </a:pPr>
                      <a:endParaRPr lang="it-IT" sz="280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905751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D94C74-F9AB-6C4B-B526-175B43D77A02}"/>
              </a:ext>
            </a:extLst>
          </p:cNvPr>
          <p:cNvSpPr txBox="1"/>
          <p:nvPr/>
        </p:nvSpPr>
        <p:spPr>
          <a:xfrm>
            <a:off x="1208689" y="4243388"/>
            <a:ext cx="9646550" cy="88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5268" y="-156693"/>
            <a:ext cx="8566600" cy="1219200"/>
          </a:xfrm>
        </p:spPr>
        <p:txBody>
          <a:bodyPr rtlCol="0"/>
          <a:lstStyle/>
          <a:p>
            <a:r>
              <a:rPr lang="it-IT" b="1">
                <a:solidFill>
                  <a:srgbClr val="000000"/>
                </a:solidFill>
              </a:rPr>
              <a:t>IL TEMPO SCUOLA E LE LEZIONI </a:t>
            </a:r>
            <a:endParaRPr lang="it-IT">
              <a:ea typeface="+mj-lt"/>
              <a:cs typeface="+mj-lt"/>
            </a:endParaRPr>
          </a:p>
        </p:txBody>
      </p:sp>
      <p:graphicFrame>
        <p:nvGraphicFramePr>
          <p:cNvPr id="15" name="Segnaposto contenuto 14">
            <a:extLst>
              <a:ext uri="{FF2B5EF4-FFF2-40B4-BE49-F238E27FC236}">
                <a16:creationId xmlns:a16="http://schemas.microsoft.com/office/drawing/2014/main" id="{EB812F54-A481-4395-81D3-C78670A3601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99381776"/>
              </p:ext>
            </p:extLst>
          </p:nvPr>
        </p:nvGraphicFramePr>
        <p:xfrm>
          <a:off x="1864280" y="1064084"/>
          <a:ext cx="8359879" cy="53230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92962">
                  <a:extLst>
                    <a:ext uri="{9D8B030D-6E8A-4147-A177-3AD203B41FA5}">
                      <a16:colId xmlns:a16="http://schemas.microsoft.com/office/drawing/2014/main" val="4255130081"/>
                    </a:ext>
                  </a:extLst>
                </a:gridCol>
                <a:gridCol w="1517979">
                  <a:extLst>
                    <a:ext uri="{9D8B030D-6E8A-4147-A177-3AD203B41FA5}">
                      <a16:colId xmlns:a16="http://schemas.microsoft.com/office/drawing/2014/main" val="146399460"/>
                    </a:ext>
                  </a:extLst>
                </a:gridCol>
                <a:gridCol w="1264978">
                  <a:extLst>
                    <a:ext uri="{9D8B030D-6E8A-4147-A177-3AD203B41FA5}">
                      <a16:colId xmlns:a16="http://schemas.microsoft.com/office/drawing/2014/main" val="949034653"/>
                    </a:ext>
                  </a:extLst>
                </a:gridCol>
                <a:gridCol w="1341980">
                  <a:extLst>
                    <a:ext uri="{9D8B030D-6E8A-4147-A177-3AD203B41FA5}">
                      <a16:colId xmlns:a16="http://schemas.microsoft.com/office/drawing/2014/main" val="1597734724"/>
                    </a:ext>
                  </a:extLst>
                </a:gridCol>
                <a:gridCol w="1341980">
                  <a:extLst>
                    <a:ext uri="{9D8B030D-6E8A-4147-A177-3AD203B41FA5}">
                      <a16:colId xmlns:a16="http://schemas.microsoft.com/office/drawing/2014/main" val="1236458023"/>
                    </a:ext>
                  </a:extLst>
                </a:gridCol>
              </a:tblGrid>
              <a:tr h="362218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TEMPO SCUOLA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28 0RE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40 ORE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40 ORE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800">
                          <a:effectLst/>
                        </a:rPr>
                        <a:t>40 ORE ​</a:t>
                      </a:r>
                      <a:endParaRPr lang="it-IT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505635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CLASSI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II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III-IV-V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66009"/>
                  </a:ext>
                </a:extLst>
              </a:tr>
              <a:tr h="593959"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>
                          <a:effectLst/>
                        </a:rPr>
                        <a:t>ITALIANO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>
                          <a:effectLst/>
                        </a:rPr>
                        <a:t>8-10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>
                          <a:effectLst/>
                        </a:rPr>
                        <a:t>12-14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>
                          <a:effectLst/>
                        </a:rPr>
                        <a:t>9-12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it-IT" sz="1600" dirty="0">
                          <a:effectLst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it-IT" sz="1600" dirty="0">
                          <a:effectLst/>
                        </a:rPr>
                        <a:t>8</a:t>
                      </a:r>
                      <a:r>
                        <a:rPr lang="it-IT" sz="1600" dirty="0" smtClean="0">
                          <a:effectLst/>
                        </a:rPr>
                        <a:t>-11</a:t>
                      </a:r>
                      <a:r>
                        <a:rPr lang="it-IT" sz="1600" dirty="0">
                          <a:effectLst/>
                        </a:rPr>
                        <a:t> 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545278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INGLESE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3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537291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STORIA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459267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GEOGRAFIA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212209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MATEMATICA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5-7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9-11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9</a:t>
                      </a:r>
                      <a:r>
                        <a:rPr lang="it-IT" sz="1600" smtClean="0">
                          <a:effectLst/>
                        </a:rPr>
                        <a:t>-12</a:t>
                      </a:r>
                      <a:r>
                        <a:rPr lang="it-IT" sz="1600">
                          <a:effectLst/>
                        </a:rPr>
                        <a:t>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dirty="0">
                          <a:effectLst/>
                        </a:rPr>
                        <a:t>8</a:t>
                      </a:r>
                      <a:r>
                        <a:rPr lang="it-IT" sz="1600" dirty="0" smtClean="0">
                          <a:effectLst/>
                        </a:rPr>
                        <a:t>-11</a:t>
                      </a:r>
                      <a:r>
                        <a:rPr lang="it-IT" sz="1600" dirty="0">
                          <a:effectLst/>
                        </a:rPr>
                        <a:t> 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701532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TECNOLOGIA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227667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SCIENZE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561833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ARTE E IMMAGINE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189358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EDUCAZIONE FISICA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222085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MUSICA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768853"/>
                  </a:ext>
                </a:extLst>
              </a:tr>
              <a:tr h="59395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RELIGIONE/ ATTIVITA' ALTERNATIVA 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2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129797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MENSA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1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5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</a:rPr>
                        <a:t>5 ​</a:t>
                      </a:r>
                      <a:endParaRPr lang="it-IT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dirty="0">
                          <a:effectLst/>
                        </a:rPr>
                        <a:t>5 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983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9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sz="5400" b="1" cap="all">
                <a:solidFill>
                  <a:schemeClr val="accent6"/>
                </a:solidFill>
                <a:ea typeface="+mj-lt"/>
                <a:cs typeface="+mj-lt"/>
              </a:rPr>
              <a:t> I PROGETTI </a:t>
            </a:r>
            <a:endParaRPr lang="it-IT" sz="5400" b="1">
              <a:solidFill>
                <a:schemeClr val="accent6"/>
              </a:solidFill>
              <a:ea typeface="+mj-lt"/>
              <a:cs typeface="+mj-lt"/>
            </a:endParaRPr>
          </a:p>
          <a:p>
            <a:endParaRPr lang="it-IT"/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75C13372-FA27-4070-A3CF-42CDC3334673}"/>
              </a:ext>
            </a:extLst>
          </p:cNvPr>
          <p:cNvSpPr txBox="1">
            <a:spLocks/>
          </p:cNvSpPr>
          <p:nvPr/>
        </p:nvSpPr>
        <p:spPr>
          <a:xfrm>
            <a:off x="623698" y="965947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I progetti</a:t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7" name="Immagine 7" descr="Immagine che contiene regina, fotografia, sedendo, portatile&#10;&#10;Descrizione generata automaticamente">
            <a:extLst>
              <a:ext uri="{FF2B5EF4-FFF2-40B4-BE49-F238E27FC236}">
                <a16:creationId xmlns:a16="http://schemas.microsoft.com/office/drawing/2014/main" id="{E22FD9EA-A69C-4839-B2EB-38141F793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">
            <a:off x="5965764" y="733028"/>
            <a:ext cx="2000250" cy="2819400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8828DCED-A980-46DC-A8E2-CC3026CD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226" y="1777669"/>
            <a:ext cx="2743200" cy="571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322F16-9CD6-4E76-AAEA-BD6219390A5D}"/>
              </a:ext>
            </a:extLst>
          </p:cNvPr>
          <p:cNvSpPr txBox="1"/>
          <p:nvPr/>
        </p:nvSpPr>
        <p:spPr>
          <a:xfrm>
            <a:off x="1460739" y="1475117"/>
            <a:ext cx="31888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solidFill>
                  <a:srgbClr val="00B0F0"/>
                </a:solidFill>
              </a:rPr>
              <a:t>IL GIORNALINO D'ISTITUTO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9E9FF73-CB00-4F28-99F6-83E290E69BFA}"/>
              </a:ext>
            </a:extLst>
          </p:cNvPr>
          <p:cNvSpPr txBox="1"/>
          <p:nvPr/>
        </p:nvSpPr>
        <p:spPr>
          <a:xfrm>
            <a:off x="281797" y="4767533"/>
            <a:ext cx="399402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Segoe Print"/>
                <a:cs typeface="Segoe UI"/>
              </a:rPr>
              <a:t>CERTIFICAZIONI LINGUISTICHE</a:t>
            </a:r>
            <a:r>
              <a:rPr lang="en-US" b="1" dirty="0">
                <a:solidFill>
                  <a:srgbClr val="FF0000"/>
                </a:solidFill>
                <a:latin typeface="Segoe Print"/>
                <a:cs typeface="Segoe UI"/>
              </a:rPr>
              <a:t>​</a:t>
            </a:r>
          </a:p>
          <a:p>
            <a:endParaRPr lang="it-IT" dirty="0">
              <a:solidFill>
                <a:srgbClr val="FF0000"/>
              </a:solidFill>
              <a:latin typeface="Segoe Print"/>
              <a:cs typeface="Segoe UI"/>
            </a:endParaRPr>
          </a:p>
          <a:p>
            <a:r>
              <a:rPr lang="it-IT" dirty="0">
                <a:solidFill>
                  <a:srgbClr val="FF0000"/>
                </a:solidFill>
                <a:latin typeface="Segoe Print"/>
                <a:cs typeface="Segoe UI"/>
              </a:rPr>
              <a:t>Potenziamento della lingua inglese per la certificazione internazionale</a:t>
            </a:r>
            <a:endParaRPr lang="it-IT" dirty="0"/>
          </a:p>
        </p:txBody>
      </p:sp>
      <p:pic>
        <p:nvPicPr>
          <p:cNvPr id="16" name="Immagine 16" descr="Immagine che contiene coltello&#10;&#10;Descrizione generata automaticamente">
            <a:extLst>
              <a:ext uri="{FF2B5EF4-FFF2-40B4-BE49-F238E27FC236}">
                <a16:creationId xmlns:a16="http://schemas.microsoft.com/office/drawing/2014/main" id="{C4BDE248-41A0-450F-A578-14449DC5D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929" y="4986677"/>
            <a:ext cx="2743200" cy="1255363"/>
          </a:xfrm>
          <a:prstGeom prst="rect">
            <a:avLst/>
          </a:prstGeom>
        </p:spPr>
      </p:pic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041C4BA-E2AF-49C8-A809-141478E38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245" y="1041819"/>
            <a:ext cx="2422225" cy="3552285"/>
          </a:xfrm>
          <a:prstGeom prst="rect">
            <a:avLst/>
          </a:prstGeom>
        </p:spPr>
      </p:pic>
      <p:pic>
        <p:nvPicPr>
          <p:cNvPr id="12" name="Immagine 11" descr="#ioLeggoPerché">
            <a:extLst>
              <a:ext uri="{FF2B5EF4-FFF2-40B4-BE49-F238E27FC236}">
                <a16:creationId xmlns:a16="http://schemas.microsoft.com/office/drawing/2014/main" id="{9D7684B3-07DA-3446-B3DD-250F62E1C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61" y="2858452"/>
            <a:ext cx="3646805" cy="1141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902F79B4-6374-4510-AA76-BE1DAEF2A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0000">
            <a:off x="8918394" y="1764130"/>
            <a:ext cx="3260785" cy="15035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CE55D-1F57-4B46-88F2-EA67AEC38036}"/>
              </a:ext>
            </a:extLst>
          </p:cNvPr>
          <p:cNvSpPr txBox="1"/>
          <p:nvPr/>
        </p:nvSpPr>
        <p:spPr>
          <a:xfrm>
            <a:off x="6866627" y="1676400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bg2">
                    <a:lumMod val="50000"/>
                  </a:schemeClr>
                </a:solidFill>
                <a:latin typeface="Segoe Print"/>
                <a:cs typeface="Segoe UI"/>
              </a:rPr>
              <a:t>SPORT A SCUOLA</a:t>
            </a:r>
            <a:r>
              <a:rPr lang="en-US" b="1">
                <a:solidFill>
                  <a:schemeClr val="bg2">
                    <a:lumMod val="50000"/>
                  </a:schemeClr>
                </a:solidFill>
                <a:latin typeface="Segoe Print"/>
                <a:cs typeface="Segoe UI"/>
              </a:rPr>
              <a:t>​</a:t>
            </a:r>
          </a:p>
          <a:p>
            <a:endParaRPr lang="en-US" b="1">
              <a:solidFill>
                <a:schemeClr val="bg2">
                  <a:lumMod val="50000"/>
                </a:schemeClr>
              </a:solidFill>
              <a:latin typeface="Segoe Print"/>
              <a:cs typeface="Segoe UI"/>
            </a:endParaRPr>
          </a:p>
          <a:p>
            <a:r>
              <a:rPr lang="it-IT">
                <a:solidFill>
                  <a:schemeClr val="bg2">
                    <a:lumMod val="50000"/>
                  </a:schemeClr>
                </a:solidFill>
                <a:latin typeface="Segoe Print"/>
                <a:cs typeface="Segoe UI"/>
              </a:rPr>
              <a:t>Attività motorie con esperti e partecipazione ad eventi sportivi</a:t>
            </a:r>
          </a:p>
        </p:txBody>
      </p:sp>
      <p:pic>
        <p:nvPicPr>
          <p:cNvPr id="7" name="Immagine 7" descr="Immagine che contiene facciata, tenendo, schermo, monitor&#10;&#10;Descrizione generata automaticamente">
            <a:extLst>
              <a:ext uri="{FF2B5EF4-FFF2-40B4-BE49-F238E27FC236}">
                <a16:creationId xmlns:a16="http://schemas.microsoft.com/office/drawing/2014/main" id="{CE8FF356-31A5-4FC1-A96C-9CD16F928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20000">
            <a:off x="2816974" y="1523372"/>
            <a:ext cx="3093108" cy="23591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4282C6-E8CA-4073-80AD-4C14D146B754}"/>
              </a:ext>
            </a:extLst>
          </p:cNvPr>
          <p:cNvSpPr txBox="1"/>
          <p:nvPr/>
        </p:nvSpPr>
        <p:spPr>
          <a:xfrm>
            <a:off x="454325" y="1561381"/>
            <a:ext cx="317452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FFC000"/>
                </a:solidFill>
                <a:latin typeface="Segoe Print"/>
                <a:cs typeface="Segoe UI"/>
              </a:rPr>
              <a:t>MUSICA A SCUOLA​</a:t>
            </a:r>
            <a:endParaRPr lang="it-IT" dirty="0"/>
          </a:p>
          <a:p>
            <a:endParaRPr lang="it-IT" dirty="0">
              <a:solidFill>
                <a:srgbClr val="FFC000"/>
              </a:solidFill>
              <a:latin typeface="Segoe Print"/>
              <a:cs typeface="Segoe UI"/>
            </a:endParaRPr>
          </a:p>
          <a:p>
            <a:r>
              <a:rPr lang="it-IT" dirty="0">
                <a:solidFill>
                  <a:srgbClr val="FFC000"/>
                </a:solidFill>
                <a:latin typeface="Segoe Print"/>
                <a:cs typeface="Segoe UI"/>
              </a:rPr>
              <a:t>Attività di musica d'insieme</a:t>
            </a:r>
            <a:r>
              <a:rPr lang="en-US" dirty="0">
                <a:solidFill>
                  <a:srgbClr val="FFC000"/>
                </a:solidFill>
                <a:latin typeface="Segoe Print"/>
                <a:cs typeface="Segoe UI"/>
              </a:rPr>
              <a:t>​</a:t>
            </a:r>
            <a:endParaRPr lang="en-US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8F3EC51F-45BD-4C70-90F8-1AD81BF2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rtlCol="0"/>
          <a:lstStyle/>
          <a:p>
            <a:pPr algn="ctr"/>
            <a:r>
              <a:rPr lang="it-IT">
                <a:solidFill>
                  <a:srgbClr val="FF0000"/>
                </a:solidFill>
              </a:rPr>
              <a:t>I progetti</a:t>
            </a:r>
            <a:br>
              <a:rPr lang="it-IT">
                <a:solidFill>
                  <a:srgbClr val="FF0000"/>
                </a:solidFill>
              </a:rPr>
            </a:br>
            <a:endParaRPr lang="it-IT">
              <a:solidFill>
                <a:srgbClr val="FF0000"/>
              </a:solidFill>
            </a:endParaRPr>
          </a:p>
        </p:txBody>
      </p:sp>
      <p:pic>
        <p:nvPicPr>
          <p:cNvPr id="11" name="Immagine 11">
            <a:extLst>
              <a:ext uri="{FF2B5EF4-FFF2-40B4-BE49-F238E27FC236}">
                <a16:creationId xmlns:a16="http://schemas.microsoft.com/office/drawing/2014/main" id="{03EBB1EC-BC86-4AD9-B1C5-0E1C5C2C9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0000">
            <a:off x="9074552" y="4149772"/>
            <a:ext cx="3102634" cy="15872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3805364-B82D-4B24-A7AA-87FAFBA16D46}"/>
              </a:ext>
            </a:extLst>
          </p:cNvPr>
          <p:cNvSpPr txBox="1"/>
          <p:nvPr/>
        </p:nvSpPr>
        <p:spPr>
          <a:xfrm>
            <a:off x="6590729" y="4206815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accent3">
                    <a:lumMod val="75000"/>
                  </a:schemeClr>
                </a:solidFill>
                <a:latin typeface="Segoe Print"/>
                <a:cs typeface="Segoe UI"/>
              </a:rPr>
              <a:t>ROBOTICA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  <a:latin typeface="Segoe Print"/>
                <a:cs typeface="Segoe UI"/>
              </a:rPr>
              <a:t>​ E CODING</a:t>
            </a:r>
          </a:p>
          <a:p>
            <a:endParaRPr lang="en-US">
              <a:solidFill>
                <a:schemeClr val="accent3">
                  <a:lumMod val="75000"/>
                </a:schemeClr>
              </a:solidFill>
              <a:latin typeface="Segoe Print"/>
              <a:cs typeface="Segoe UI"/>
            </a:endParaRPr>
          </a:p>
          <a:p>
            <a:r>
              <a:rPr lang="it-IT">
                <a:solidFill>
                  <a:schemeClr val="accent3">
                    <a:lumMod val="75000"/>
                  </a:schemeClr>
                </a:solidFill>
                <a:latin typeface="Segoe Print"/>
                <a:cs typeface="Segoe UI"/>
              </a:rPr>
              <a:t>Progetto di robotica educativa </a:t>
            </a:r>
          </a:p>
          <a:p>
            <a:r>
              <a:rPr lang="it-IT">
                <a:solidFill>
                  <a:schemeClr val="accent3">
                    <a:lumMod val="75000"/>
                  </a:schemeClr>
                </a:solidFill>
                <a:latin typeface="Segoe Print"/>
                <a:cs typeface="Segoe UI"/>
              </a:rPr>
              <a:t>e attività di coding</a:t>
            </a:r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AC3D5A1A-6908-4C46-8C07-040A910BEAFA}"/>
              </a:ext>
            </a:extLst>
          </p:cNvPr>
          <p:cNvSpPr txBox="1"/>
          <p:nvPr/>
        </p:nvSpPr>
        <p:spPr>
          <a:xfrm>
            <a:off x="455246" y="4128476"/>
            <a:ext cx="2743200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rgbClr val="FF0000"/>
                </a:solidFill>
              </a:rPr>
              <a:t>CREATIVA-MENTE​</a:t>
            </a:r>
            <a:endParaRPr lang="it-IT">
              <a:solidFill>
                <a:srgbClr val="FF0000"/>
              </a:solidFill>
            </a:endParaRPr>
          </a:p>
          <a:p>
            <a:endParaRPr lang="it-IT">
              <a:solidFill>
                <a:srgbClr val="FF0000"/>
              </a:solidFill>
            </a:endParaRPr>
          </a:p>
          <a:p>
            <a:r>
              <a:rPr lang="it-IT">
                <a:solidFill>
                  <a:srgbClr val="FF0000"/>
                </a:solidFill>
              </a:rPr>
              <a:t>Attività di allestimento mostre, decorazioni e realizzazione di lavori artistici.</a:t>
            </a:r>
            <a:r>
              <a:rPr lang="en-US">
                <a:solidFill>
                  <a:srgbClr val="FF0000"/>
                </a:solidFill>
              </a:rPr>
              <a:t>​</a:t>
            </a:r>
            <a:endParaRPr lang="en-US"/>
          </a:p>
          <a:p>
            <a:pPr algn="ctr"/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​</a:t>
            </a:r>
          </a:p>
        </p:txBody>
      </p:sp>
      <p:pic>
        <p:nvPicPr>
          <p:cNvPr id="2" name="Immagine 8" descr="Immagine che contiene fotografia, stanza, sedendo, uomo&#10;&#10;Descrizione generata automaticamente">
            <a:extLst>
              <a:ext uri="{FF2B5EF4-FFF2-40B4-BE49-F238E27FC236}">
                <a16:creationId xmlns:a16="http://schemas.microsoft.com/office/drawing/2014/main" id="{F35914E6-F1C2-4AA5-AC98-BCD5540D0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0000">
            <a:off x="4374052" y="4924059"/>
            <a:ext cx="1704975" cy="1933575"/>
          </a:xfrm>
          <a:prstGeom prst="rect">
            <a:avLst/>
          </a:prstGeom>
        </p:spPr>
      </p:pic>
      <p:pic>
        <p:nvPicPr>
          <p:cNvPr id="9" name="Immagine 13" descr="Immagine che contiene frigorifero, cibo, sedendo, aperto&#10;&#10;Descrizione generata automaticamente">
            <a:extLst>
              <a:ext uri="{FF2B5EF4-FFF2-40B4-BE49-F238E27FC236}">
                <a16:creationId xmlns:a16="http://schemas.microsoft.com/office/drawing/2014/main" id="{E9EEDD37-6AE8-4D47-8536-50FE5ADAB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0000">
            <a:off x="2732088" y="3960691"/>
            <a:ext cx="24098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8F3EC51F-45BD-4C70-90F8-1AD81BF2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rtlCol="0"/>
          <a:lstStyle/>
          <a:p>
            <a:pPr algn="ctr"/>
            <a:r>
              <a:rPr lang="it-IT">
                <a:solidFill>
                  <a:srgbClr val="FF0000"/>
                </a:solidFill>
              </a:rPr>
              <a:t>I progetti</a:t>
            </a:r>
            <a:br>
              <a:rPr lang="it-IT">
                <a:solidFill>
                  <a:srgbClr val="FF0000"/>
                </a:solidFill>
              </a:rPr>
            </a:br>
            <a:endParaRPr lang="it-IT">
              <a:solidFill>
                <a:srgbClr val="FF0000"/>
              </a:solidFill>
            </a:endParaRPr>
          </a:p>
        </p:txBody>
      </p:sp>
      <p:pic>
        <p:nvPicPr>
          <p:cNvPr id="9" name="Immagine 11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7E0EB903-C08C-4E84-A41A-8076C8F10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785" y="1362793"/>
            <a:ext cx="1914166" cy="191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C00A032-365F-4FD4-8901-A42255CE3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31" y="1464514"/>
            <a:ext cx="2733675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B2BBB489-06C4-479C-ABD0-F43A7D8BF907}"/>
              </a:ext>
            </a:extLst>
          </p:cNvPr>
          <p:cNvSpPr txBox="1"/>
          <p:nvPr/>
        </p:nvSpPr>
        <p:spPr>
          <a:xfrm>
            <a:off x="3544559" y="1977426"/>
            <a:ext cx="5259236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>
                <a:solidFill>
                  <a:schemeClr val="accent3">
                    <a:lumMod val="75000"/>
                  </a:schemeClr>
                </a:solidFill>
              </a:rPr>
              <a:t>CONTINUITÀ 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it-IT" sz="2000" b="1" dirty="0">
                <a:solidFill>
                  <a:schemeClr val="accent3">
                    <a:lumMod val="75000"/>
                  </a:schemeClr>
                </a:solidFill>
              </a:rPr>
              <a:t>ORIENTAMENTO</a:t>
            </a:r>
            <a:endParaRPr lang="it-IT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5" name="CasellaDiTesto 1">
            <a:extLst>
              <a:ext uri="{FF2B5EF4-FFF2-40B4-BE49-F238E27FC236}">
                <a16:creationId xmlns:a16="http://schemas.microsoft.com/office/drawing/2014/main" id="{C807DE0D-2CE6-4B66-ABD5-43359EFA59E3}"/>
              </a:ext>
            </a:extLst>
          </p:cNvPr>
          <p:cNvSpPr txBox="1"/>
          <p:nvPr/>
        </p:nvSpPr>
        <p:spPr>
          <a:xfrm>
            <a:off x="6650968" y="3545458"/>
            <a:ext cx="525923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Attività di orientamento per la scelta della scuola secondaria di secondo grado.</a:t>
            </a:r>
          </a:p>
        </p:txBody>
      </p:sp>
      <p:pic>
        <p:nvPicPr>
          <p:cNvPr id="16" name="Immagine 16">
            <a:extLst>
              <a:ext uri="{FF2B5EF4-FFF2-40B4-BE49-F238E27FC236}">
                <a16:creationId xmlns:a16="http://schemas.microsoft.com/office/drawing/2014/main" id="{8757A3E3-CA7A-4FF3-8FAC-E9C80B401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">
            <a:off x="9366380" y="4726642"/>
            <a:ext cx="2503638" cy="144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CasellaDiTesto 1">
            <a:extLst>
              <a:ext uri="{FF2B5EF4-FFF2-40B4-BE49-F238E27FC236}">
                <a16:creationId xmlns:a16="http://schemas.microsoft.com/office/drawing/2014/main" id="{1603AC62-2F28-4DF4-B6D4-EC9C082454EF}"/>
              </a:ext>
            </a:extLst>
          </p:cNvPr>
          <p:cNvSpPr txBox="1"/>
          <p:nvPr/>
        </p:nvSpPr>
        <p:spPr>
          <a:xfrm>
            <a:off x="6176351" y="4637238"/>
            <a:ext cx="2743200" cy="15081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000" b="1">
                <a:solidFill>
                  <a:schemeClr val="accent3">
                    <a:lumMod val="75000"/>
                  </a:schemeClr>
                </a:solidFill>
              </a:rPr>
              <a:t>SCREENING</a:t>
            </a:r>
            <a:endParaRPr lang="it-IT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endParaRPr lang="it-IT">
              <a:solidFill>
                <a:schemeClr val="accent3">
                  <a:lumMod val="75000"/>
                </a:schemeClr>
              </a:solidFill>
            </a:endParaRPr>
          </a:p>
          <a:p>
            <a:pPr algn="r"/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Per facilitare il processo di apprendimento 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EBA1F4-EE97-4C64-93DF-7769880FBD97}"/>
              </a:ext>
            </a:extLst>
          </p:cNvPr>
          <p:cNvSpPr txBox="1"/>
          <p:nvPr/>
        </p:nvSpPr>
        <p:spPr>
          <a:xfrm>
            <a:off x="152401" y="3236661"/>
            <a:ext cx="56761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Attività condivise di continuità​ per il passaggio dalla scuola dell'infanzia alla primaria e dalla primaria alla secondaria</a:t>
            </a:r>
          </a:p>
        </p:txBody>
      </p:sp>
      <p:sp>
        <p:nvSpPr>
          <p:cNvPr id="21" name="CasellaDiTesto 1">
            <a:extLst>
              <a:ext uri="{FF2B5EF4-FFF2-40B4-BE49-F238E27FC236}">
                <a16:creationId xmlns:a16="http://schemas.microsoft.com/office/drawing/2014/main" id="{E5793CFB-3C9E-4349-A16C-9C059D0489F8}"/>
              </a:ext>
            </a:extLst>
          </p:cNvPr>
          <p:cNvSpPr txBox="1"/>
          <p:nvPr/>
        </p:nvSpPr>
        <p:spPr>
          <a:xfrm>
            <a:off x="2728897" y="4638689"/>
            <a:ext cx="2743200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latin typeface="Segoe Print"/>
                <a:cs typeface="Segoe UI"/>
              </a:rPr>
              <a:t>INTERCULTURA</a:t>
            </a:r>
            <a:r>
              <a:rPr lang="en-US" b="1">
                <a:latin typeface="Segoe Print"/>
                <a:cs typeface="Segoe UI"/>
              </a:rPr>
              <a:t>​</a:t>
            </a:r>
            <a:endParaRPr lang="it-IT"/>
          </a:p>
          <a:p>
            <a:endParaRPr lang="en-US" b="1">
              <a:latin typeface="Segoe Print"/>
              <a:cs typeface="Segoe UI"/>
            </a:endParaRPr>
          </a:p>
          <a:p>
            <a:r>
              <a:rPr lang="it-IT">
                <a:latin typeface="Segoe Print"/>
                <a:cs typeface="Segoe UI"/>
              </a:rPr>
              <a:t>Corsi di alfabetizzazione per alunni non italofoni</a:t>
            </a:r>
            <a:r>
              <a:rPr lang="en-US">
                <a:latin typeface="Segoe Print"/>
                <a:cs typeface="Segoe UI"/>
              </a:rPr>
              <a:t>​</a:t>
            </a:r>
          </a:p>
        </p:txBody>
      </p:sp>
      <p:pic>
        <p:nvPicPr>
          <p:cNvPr id="6" name="Immagine 6" descr="Immagine che contiene testo, regina&#10;&#10;Descrizione generata automaticamente">
            <a:extLst>
              <a:ext uri="{FF2B5EF4-FFF2-40B4-BE49-F238E27FC236}">
                <a16:creationId xmlns:a16="http://schemas.microsoft.com/office/drawing/2014/main" id="{507B7441-828B-4D4B-84DD-4C1124460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11" y="4160715"/>
            <a:ext cx="223837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49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EBA1F4-EE97-4C64-93DF-7769880FBD97}"/>
              </a:ext>
            </a:extLst>
          </p:cNvPr>
          <p:cNvSpPr txBox="1"/>
          <p:nvPr/>
        </p:nvSpPr>
        <p:spPr>
          <a:xfrm>
            <a:off x="5851303" y="1855610"/>
            <a:ext cx="56761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Pagina del sito dedicata alla diffusione di eventi per combattere il bullismo e il Cyberbullismo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740476B-34EE-4D51-8557-1A01B9FB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90659"/>
            <a:ext cx="10058402" cy="618186"/>
          </a:xfrm>
        </p:spPr>
        <p:txBody>
          <a:bodyPr/>
          <a:lstStyle/>
          <a:p>
            <a:pPr algn="ctr"/>
            <a:r>
              <a:rPr lang="it-IT">
                <a:solidFill>
                  <a:srgbClr val="FF0000"/>
                </a:solidFill>
              </a:rPr>
              <a:t>Prevenzione bullismo e cyberbullismo</a:t>
            </a:r>
            <a:endParaRPr lang="it-IT"/>
          </a:p>
        </p:txBody>
      </p:sp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000EDAC-8227-472E-A689-DD52BB6D7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1" y="1608786"/>
            <a:ext cx="4127678" cy="134369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10827" y="4937256"/>
            <a:ext cx="696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solidFill>
                <a:srgbClr val="00B050"/>
              </a:solidFill>
            </a:endParaRPr>
          </a:p>
          <a:p>
            <a:r>
              <a:rPr lang="it-IT" dirty="0" smtClean="0">
                <a:solidFill>
                  <a:srgbClr val="00B050"/>
                </a:solidFill>
              </a:rPr>
              <a:t>Attività motorie  in collaborazione con esperti </a:t>
            </a:r>
            <a:r>
              <a:rPr lang="it-IT" dirty="0">
                <a:solidFill>
                  <a:srgbClr val="00B050"/>
                </a:solidFill>
              </a:rPr>
              <a:t>del CONI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549" y="4393646"/>
            <a:ext cx="2638425" cy="17335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450737" y="4216894"/>
            <a:ext cx="411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00B050"/>
                </a:solidFill>
              </a:rPr>
              <a:t>Sport e salute</a:t>
            </a:r>
            <a:endParaRPr lang="it-IT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3538" y="2346385"/>
            <a:ext cx="8798944" cy="217385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endParaRPr lang="it-IT" sz="5400" b="1" cap="all">
              <a:solidFill>
                <a:schemeClr val="accent6"/>
              </a:solidFill>
              <a:ea typeface="+mj-lt"/>
              <a:cs typeface="+mj-lt"/>
            </a:endParaRPr>
          </a:p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chemeClr val="bg2">
                    <a:lumMod val="50000"/>
                  </a:schemeClr>
                </a:solidFill>
              </a:rPr>
              <a:t>I SERVIZI </a:t>
            </a:r>
            <a:br>
              <a:rPr lang="it-IT" sz="3600" b="1">
                <a:solidFill>
                  <a:schemeClr val="bg2">
                    <a:lumMod val="50000"/>
                  </a:schemeClr>
                </a:solidFill>
              </a:rPr>
            </a:br>
            <a:r>
              <a:rPr lang="it-IT" sz="3600" b="1">
                <a:solidFill>
                  <a:schemeClr val="bg2">
                    <a:lumMod val="50000"/>
                  </a:schemeClr>
                </a:solidFill>
              </a:rPr>
              <a:t>IN COLLABORAZIONE CON LE ASSOCIAZIONI DEL TERRITORIO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77720E76-CACF-4054-A4C4-D3A1B88E6F0A}"/>
              </a:ext>
            </a:extLst>
          </p:cNvPr>
          <p:cNvSpPr txBox="1">
            <a:spLocks/>
          </p:cNvSpPr>
          <p:nvPr/>
        </p:nvSpPr>
        <p:spPr>
          <a:xfrm>
            <a:off x="623698" y="965947"/>
            <a:ext cx="685800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</p:spTree>
    <p:extLst>
      <p:ext uri="{BB962C8B-B14F-4D97-AF65-F5344CB8AC3E}">
        <p14:creationId xmlns:p14="http://schemas.microsoft.com/office/powerpoint/2010/main" val="1254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it-IT" b="1" cap="all">
                <a:solidFill>
                  <a:schemeClr val="tx2"/>
                </a:solidFill>
                <a:ea typeface="+mj-lt"/>
                <a:cs typeface="+mj-lt"/>
              </a:rPr>
              <a:t>SCUOLE SECONDARIE DI PRIMO GRADO</a:t>
            </a:r>
            <a:endParaRPr lang="it-IT" b="1">
              <a:solidFill>
                <a:schemeClr val="tx2"/>
              </a:solidFill>
              <a:ea typeface="+mj-lt"/>
              <a:cs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516F25-5877-40E0-9735-2F3718E097D8}"/>
              </a:ext>
            </a:extLst>
          </p:cNvPr>
          <p:cNvSpPr txBox="1"/>
          <p:nvPr/>
        </p:nvSpPr>
        <p:spPr>
          <a:xfrm>
            <a:off x="298077" y="536313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chemeClr val="tx2"/>
                </a:solidFill>
                <a:latin typeface="Segoe Print"/>
              </a:rPr>
              <a:t>OPITA ​OPPIO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EB21842-FF44-46A1-9FB0-DE9CADA026A2}"/>
              </a:ext>
            </a:extLst>
          </p:cNvPr>
          <p:cNvSpPr txBox="1"/>
          <p:nvPr/>
        </p:nvSpPr>
        <p:spPr>
          <a:xfrm>
            <a:off x="6606988" y="536313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chemeClr val="tx2"/>
                </a:solidFill>
                <a:latin typeface="Segoe Print"/>
              </a:rPr>
              <a:t>QUADRARO</a:t>
            </a:r>
            <a:endParaRPr lang="it-IT" b="1">
              <a:solidFill>
                <a:schemeClr val="tx2"/>
              </a:solidFill>
              <a:latin typeface="Segoe Print"/>
            </a:endParaRPr>
          </a:p>
        </p:txBody>
      </p:sp>
      <p:pic>
        <p:nvPicPr>
          <p:cNvPr id="7" name="Immagine 7" descr="Immagine che contiene esterni, edificio, strada, via&#10;&#10;Descrizione generata automaticamente">
            <a:extLst>
              <a:ext uri="{FF2B5EF4-FFF2-40B4-BE49-F238E27FC236}">
                <a16:creationId xmlns:a16="http://schemas.microsoft.com/office/drawing/2014/main" id="{A5173346-8D5F-40DB-8788-3D062F70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76" y="1798928"/>
            <a:ext cx="5690347" cy="327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16" descr="Immagine che contiene edificio, finestra, casa, cavalcando&#10;&#10;Descrizione generata automaticamente">
            <a:extLst>
              <a:ext uri="{FF2B5EF4-FFF2-40B4-BE49-F238E27FC236}">
                <a16:creationId xmlns:a16="http://schemas.microsoft.com/office/drawing/2014/main" id="{E9E7CE1F-6910-43D1-A7F2-CDBDFD777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989" y="1797650"/>
            <a:ext cx="5342963" cy="325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4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CCB26CF-09FE-4920-A916-179440A0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994" y="-625"/>
            <a:ext cx="5197104" cy="68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>
            <a:extLst>
              <a:ext uri="{FF2B5EF4-FFF2-40B4-BE49-F238E27FC236}">
                <a16:creationId xmlns:a16="http://schemas.microsoft.com/office/drawing/2014/main" id="{B2065930-07DA-4B2E-AD53-F782B8A55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864" y="833469"/>
            <a:ext cx="9468691" cy="535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D647A9C-598E-451A-B528-54074A06F281}"/>
              </a:ext>
            </a:extLst>
          </p:cNvPr>
          <p:cNvSpPr/>
          <p:nvPr/>
        </p:nvSpPr>
        <p:spPr>
          <a:xfrm>
            <a:off x="5552536" y="2554858"/>
            <a:ext cx="1581506" cy="1739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rgbClr val="BF153D"/>
                </a:solidFill>
                <a:latin typeface="Arial Black"/>
              </a:rPr>
              <a:t>FMD E I.C. GIGI PROIETTI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3823CC9-DC26-4FF8-8F14-13F018E3CC9B}"/>
              </a:ext>
            </a:extLst>
          </p:cNvPr>
          <p:cNvSpPr/>
          <p:nvPr/>
        </p:nvSpPr>
        <p:spPr>
          <a:xfrm>
            <a:off x="4213644" y="5256002"/>
            <a:ext cx="1552754" cy="301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7A6EBB-7493-45DA-8350-A38BF453192F}"/>
              </a:ext>
            </a:extLst>
          </p:cNvPr>
          <p:cNvSpPr txBox="1"/>
          <p:nvPr/>
        </p:nvSpPr>
        <p:spPr>
          <a:xfrm>
            <a:off x="4103479" y="5253666"/>
            <a:ext cx="17655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992F3F"/>
                </a:solidFill>
                <a:latin typeface="Aharoni"/>
                <a:cs typeface="Times New Roman"/>
              </a:rPr>
              <a:t> e I.C. Proietti</a:t>
            </a:r>
          </a:p>
        </p:txBody>
      </p:sp>
    </p:spTree>
    <p:extLst>
      <p:ext uri="{BB962C8B-B14F-4D97-AF65-F5344CB8AC3E}">
        <p14:creationId xmlns:p14="http://schemas.microsoft.com/office/powerpoint/2010/main" val="37580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C9BACC2-1AFF-44E6-B694-29B7DB42C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" y="-1436"/>
            <a:ext cx="12195059" cy="6069400"/>
          </a:xfrm>
        </p:spPr>
      </p:pic>
    </p:spTree>
    <p:extLst>
      <p:ext uri="{BB962C8B-B14F-4D97-AF65-F5344CB8AC3E}">
        <p14:creationId xmlns:p14="http://schemas.microsoft.com/office/powerpoint/2010/main" val="24084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69" y="1446367"/>
            <a:ext cx="1619250" cy="28289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048217" y="1979720"/>
            <a:ext cx="6214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Con il patrocinio del Municipio:</a:t>
            </a:r>
          </a:p>
          <a:p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attivazione di laboratori extracurricolari di ROBOTICA, MUSICA,  TEATRO, POTENZIAMENTO DELLA LINGUA ITALIANA.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84" y="3520736"/>
            <a:ext cx="3743325" cy="12192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02672" y="497150"/>
            <a:ext cx="7989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accent6">
                    <a:lumMod val="75000"/>
                  </a:schemeClr>
                </a:solidFill>
              </a:rPr>
              <a:t>Scuole aperte</a:t>
            </a:r>
            <a:endParaRPr lang="it-IT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389445" y="2154004"/>
            <a:ext cx="8195662" cy="854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 dirty="0">
                <a:solidFill>
                  <a:srgbClr val="FFA600"/>
                </a:solidFill>
                <a:latin typeface="Segoe Print"/>
              </a:rPr>
              <a:t>CONTINUITÀ </a:t>
            </a:r>
            <a:r>
              <a:rPr lang="it-IT" sz="3600" b="1" dirty="0" smtClean="0">
                <a:solidFill>
                  <a:srgbClr val="FFA600"/>
                </a:solidFill>
                <a:latin typeface="Segoe Print"/>
              </a:rPr>
              <a:t> </a:t>
            </a:r>
            <a:endParaRPr lang="it-IT" sz="3600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29" y="1723846"/>
            <a:ext cx="5098211" cy="4257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000"/>
              </a:spcBef>
              <a:buNone/>
            </a:pPr>
            <a:endParaRPr lang="it-IT" b="1" cap="all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it-IT" sz="2200" b="1">
                <a:solidFill>
                  <a:srgbClr val="FFA600"/>
                </a:solidFill>
                <a:latin typeface="Segoe Print"/>
              </a:rPr>
              <a:t>Incontri tematici tra alunni delle classi quinte della scuola primaria e alunni/docenti della scuola dell'infanzia</a:t>
            </a:r>
            <a:endParaRPr lang="en-US" sz="2200" b="1" cap="all">
              <a:solidFill>
                <a:srgbClr val="FFA600"/>
              </a:solidFill>
              <a:latin typeface="Segoe Print"/>
            </a:endParaRPr>
          </a:p>
          <a:p>
            <a:pPr marL="347345" lvl="1" indent="-347345">
              <a:spcBef>
                <a:spcPts val="0"/>
              </a:spcBef>
            </a:pPr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marL="0" lvl="1" indent="0">
              <a:spcBef>
                <a:spcPts val="0"/>
              </a:spcBef>
              <a:buNone/>
            </a:pPr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marL="0" lvl="1" indent="0">
              <a:spcBef>
                <a:spcPts val="0"/>
              </a:spcBef>
              <a:buNone/>
            </a:pPr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it-IT" sz="2200" b="1">
                <a:solidFill>
                  <a:srgbClr val="FFA600"/>
                </a:solidFill>
                <a:latin typeface="Segoe Print"/>
              </a:rPr>
              <a:t>Incontri tra i docenti dei due ordini di scuola per concordare i</a:t>
            </a:r>
            <a:r>
              <a:rPr lang="it-IT" sz="2200" b="1" i="1" cap="all">
                <a:solidFill>
                  <a:srgbClr val="00B0F0"/>
                </a:solidFill>
                <a:latin typeface="Franklin Gothic Book"/>
              </a:rPr>
              <a:t> </a:t>
            </a:r>
            <a:r>
              <a:rPr lang="it-IT" sz="2200" b="1">
                <a:solidFill>
                  <a:srgbClr val="FFA600"/>
                </a:solidFill>
                <a:latin typeface="Segoe Print"/>
              </a:rPr>
              <a:t>percorsi formativi</a:t>
            </a:r>
            <a:endParaRPr lang="it-IT" sz="1800" b="1" cap="all">
              <a:solidFill>
                <a:srgbClr val="FFA600"/>
              </a:solidFill>
              <a:latin typeface="Segoe Prin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181747" y="428721"/>
            <a:ext cx="819566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b="1">
                <a:solidFill>
                  <a:srgbClr val="FFA600"/>
                </a:solidFill>
                <a:latin typeface="Segoe Print"/>
              </a:rPr>
              <a:t>CONTINUITÀ </a:t>
            </a:r>
            <a:endParaRPr lang="it-IT" sz="3600">
              <a:ea typeface="+mn-lt"/>
              <a:cs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A18E13-CDC9-4369-ABE1-E5AA93F2F135}"/>
              </a:ext>
            </a:extLst>
          </p:cNvPr>
          <p:cNvSpPr txBox="1"/>
          <p:nvPr/>
        </p:nvSpPr>
        <p:spPr>
          <a:xfrm>
            <a:off x="957024" y="1719532"/>
            <a:ext cx="48422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cap="all">
                <a:solidFill>
                  <a:srgbClr val="FFA600"/>
                </a:solidFill>
                <a:latin typeface="Segoe Print"/>
              </a:rPr>
              <a:t>SCUOLA </a:t>
            </a:r>
            <a:r>
              <a:rPr lang="it-IT" b="1" cap="all" err="1">
                <a:solidFill>
                  <a:srgbClr val="FFA600"/>
                </a:solidFill>
                <a:latin typeface="Segoe Print"/>
              </a:rPr>
              <a:t>INFAnZIA</a:t>
            </a:r>
            <a:r>
              <a:rPr lang="it-IT" b="1" cap="all">
                <a:solidFill>
                  <a:srgbClr val="FFA600"/>
                </a:solidFill>
                <a:latin typeface="Segoe Print"/>
              </a:rPr>
              <a:t>/PRIMARIA </a:t>
            </a:r>
            <a:r>
              <a:rPr lang="it-IT" b="1">
                <a:solidFill>
                  <a:srgbClr val="FFA600"/>
                </a:solidFill>
                <a:latin typeface="Segoe Print"/>
              </a:rPr>
              <a:t>​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7D5618-490C-45B3-A8D3-6DD41CCDB0D6}"/>
              </a:ext>
            </a:extLst>
          </p:cNvPr>
          <p:cNvSpPr txBox="1"/>
          <p:nvPr/>
        </p:nvSpPr>
        <p:spPr>
          <a:xfrm>
            <a:off x="6219646" y="1719532"/>
            <a:ext cx="5791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cap="all">
                <a:solidFill>
                  <a:srgbClr val="FFA600"/>
                </a:solidFill>
                <a:latin typeface="Segoe Print"/>
              </a:rPr>
              <a:t>SCUOLA PRIMARIA/SECONDARIA DI I GRADO​</a:t>
            </a:r>
          </a:p>
        </p:txBody>
      </p:sp>
      <p:sp>
        <p:nvSpPr>
          <p:cNvPr id="7" name="CasellaDiTesto 1">
            <a:extLst>
              <a:ext uri="{FF2B5EF4-FFF2-40B4-BE49-F238E27FC236}">
                <a16:creationId xmlns:a16="http://schemas.microsoft.com/office/drawing/2014/main" id="{576DFCDC-84B9-457F-BCAC-535875E5F55A}"/>
              </a:ext>
            </a:extLst>
          </p:cNvPr>
          <p:cNvSpPr txBox="1"/>
          <p:nvPr/>
        </p:nvSpPr>
        <p:spPr>
          <a:xfrm>
            <a:off x="6336507" y="2479874"/>
            <a:ext cx="5111593" cy="37548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it-IT" sz="2200" b="1">
                <a:solidFill>
                  <a:srgbClr val="FFA600"/>
                </a:solidFill>
                <a:latin typeface="Segoe Print"/>
              </a:rPr>
              <a:t>Incontri tematici tra alunni delle classi quinte della scuola primaria e alunni/docenti della scuola secondaria di primo grado</a:t>
            </a:r>
            <a:endParaRPr lang="en-US" sz="2200" b="1">
              <a:solidFill>
                <a:srgbClr val="FFA600"/>
              </a:solidFill>
              <a:latin typeface="Segoe Print"/>
            </a:endParaRPr>
          </a:p>
          <a:p>
            <a:pPr lvl="1"/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lvl="1"/>
            <a:endParaRPr lang="it-IT" sz="2200" b="1">
              <a:solidFill>
                <a:srgbClr val="FFA600"/>
              </a:solidFill>
              <a:latin typeface="Segoe Print"/>
            </a:endParaRPr>
          </a:p>
          <a:p>
            <a:pPr lvl="1"/>
            <a:r>
              <a:rPr lang="it-IT" sz="2200" b="1">
                <a:solidFill>
                  <a:srgbClr val="FFA600"/>
                </a:solidFill>
                <a:latin typeface="Segoe Print"/>
              </a:rPr>
              <a:t>Incontri tra i docenti dei due ordini di scuola per concordare i percorsi formativi</a:t>
            </a:r>
            <a:endParaRPr lang="en-US" sz="2200" b="1">
              <a:solidFill>
                <a:srgbClr val="FFA600"/>
              </a:solidFill>
              <a:latin typeface="Segoe Print"/>
            </a:endParaRPr>
          </a:p>
          <a:p>
            <a:pPr lvl="1"/>
            <a:endParaRPr lang="en-US">
              <a:solidFill>
                <a:srgbClr val="444444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4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389445" y="2154004"/>
            <a:ext cx="8195662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4800" b="1">
                <a:solidFill>
                  <a:schemeClr val="bg2">
                    <a:lumMod val="50000"/>
                  </a:schemeClr>
                </a:solidFill>
                <a:latin typeface="Segoe Print"/>
              </a:rPr>
              <a:t>LE ISCRIZIONI</a:t>
            </a:r>
            <a:endParaRPr lang="it-IT" sz="48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F1EAA-A58C-46B8-9339-CE9BF0098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>
                <a:solidFill>
                  <a:srgbClr val="0070C0"/>
                </a:solidFill>
              </a:rPr>
              <a:t>MODALITÀ E TERMINI PER LE </a:t>
            </a:r>
            <a:r>
              <a:rPr lang="it-IT" b="1"/>
              <a:t/>
            </a:r>
            <a:br>
              <a:rPr lang="it-IT" b="1"/>
            </a:br>
            <a:r>
              <a:rPr lang="it-IT" b="1">
                <a:solidFill>
                  <a:srgbClr val="0070C0"/>
                </a:solidFill>
              </a:rPr>
              <a:t>ISCRIZIONI ON LINE</a:t>
            </a:r>
            <a:r>
              <a:rPr lang="it-IT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8F0BB4-240D-492A-97B4-E8D8AF313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289" y="1709469"/>
            <a:ext cx="9598325" cy="407094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7345" indent="-347345" algn="just"/>
            <a:r>
              <a:rPr lang="it-IT" dirty="0">
                <a:solidFill>
                  <a:schemeClr val="tx2"/>
                </a:solidFill>
              </a:rPr>
              <a:t>Le domande di iscrizione on line dovranno essere presentate tra le ore </a:t>
            </a:r>
            <a:r>
              <a:rPr lang="it-IT" b="1" dirty="0">
                <a:solidFill>
                  <a:srgbClr val="FF0000"/>
                </a:solidFill>
              </a:rPr>
              <a:t>8:00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del </a:t>
            </a:r>
            <a:r>
              <a:rPr lang="it-IT" b="1" dirty="0" smtClean="0">
                <a:solidFill>
                  <a:srgbClr val="FF0000"/>
                </a:solidFill>
              </a:rPr>
              <a:t>21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gennaio </a:t>
            </a:r>
            <a:r>
              <a:rPr lang="it-IT" b="1" dirty="0" smtClean="0">
                <a:solidFill>
                  <a:srgbClr val="FF0000"/>
                </a:solidFill>
              </a:rPr>
              <a:t>2025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e le ore </a:t>
            </a:r>
            <a:r>
              <a:rPr lang="it-IT" b="1" dirty="0">
                <a:solidFill>
                  <a:srgbClr val="FF0000"/>
                </a:solidFill>
              </a:rPr>
              <a:t>20:00</a:t>
            </a:r>
            <a:r>
              <a:rPr lang="it-IT" dirty="0">
                <a:solidFill>
                  <a:schemeClr val="tx2"/>
                </a:solidFill>
              </a:rPr>
              <a:t> del </a:t>
            </a:r>
            <a:r>
              <a:rPr lang="it-IT" dirty="0" smtClean="0">
                <a:solidFill>
                  <a:srgbClr val="FF0000"/>
                </a:solidFill>
              </a:rPr>
              <a:t>10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febbraio 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2025</a:t>
            </a:r>
            <a:r>
              <a:rPr lang="it-IT" dirty="0" smtClean="0">
                <a:solidFill>
                  <a:schemeClr val="tx2"/>
                </a:solidFill>
              </a:rPr>
              <a:t>.</a:t>
            </a:r>
            <a:endParaRPr lang="it-IT" dirty="0">
              <a:solidFill>
                <a:schemeClr val="tx2"/>
              </a:solidFill>
            </a:endParaRPr>
          </a:p>
          <a:p>
            <a:pPr marL="347345" indent="-347345" algn="just"/>
            <a:r>
              <a:rPr lang="it-IT" dirty="0">
                <a:solidFill>
                  <a:schemeClr val="tx2"/>
                </a:solidFill>
              </a:rPr>
              <a:t>I genitori e gli esercenti la responsabilità genitoriale dovranno accedere al sistema »Iscrizioni on line», </a:t>
            </a:r>
            <a:r>
              <a:rPr lang="it-IT" dirty="0" smtClean="0">
                <a:solidFill>
                  <a:schemeClr val="tx2"/>
                </a:solidFill>
              </a:rPr>
              <a:t>all’interno della piattaforma UNICA, sezione «Orientamento</a:t>
            </a:r>
            <a:r>
              <a:rPr lang="it-IT" dirty="0" smtClean="0">
                <a:solidFill>
                  <a:srgbClr val="000000"/>
                </a:solidFill>
              </a:rPr>
              <a:t>» </a:t>
            </a:r>
            <a:r>
              <a:rPr lang="it-IT" dirty="0" smtClean="0">
                <a:solidFill>
                  <a:srgbClr val="FFA600"/>
                </a:solidFill>
                <a:hlinkClick r:id="rId2"/>
              </a:rPr>
              <a:t>https://unica.istruzione.gov.it/it/orientamento/iscrizioni</a:t>
            </a:r>
            <a:r>
              <a:rPr lang="it-IT" dirty="0" smtClean="0">
                <a:solidFill>
                  <a:srgbClr val="FFA600"/>
                </a:solidFill>
              </a:rPr>
              <a:t> </a:t>
            </a:r>
            <a:r>
              <a:rPr lang="it-IT" dirty="0" smtClean="0">
                <a:solidFill>
                  <a:schemeClr val="tx2"/>
                </a:solidFill>
              </a:rPr>
              <a:t>utilizzando </a:t>
            </a:r>
            <a:r>
              <a:rPr lang="it-IT" dirty="0">
                <a:solidFill>
                  <a:schemeClr val="tx2"/>
                </a:solidFill>
              </a:rPr>
              <a:t>le credenziali  </a:t>
            </a:r>
            <a:r>
              <a:rPr lang="it-IT" b="1" dirty="0">
                <a:solidFill>
                  <a:schemeClr val="accent5"/>
                </a:solidFill>
              </a:rPr>
              <a:t>tramite </a:t>
            </a:r>
            <a:r>
              <a:rPr lang="it-IT" b="1" dirty="0">
                <a:solidFill>
                  <a:schemeClr val="accent5"/>
                </a:solidFill>
                <a:ea typeface="+mn-lt"/>
                <a:cs typeface="+mn-lt"/>
              </a:rPr>
              <a:t>le credenziali SPID</a:t>
            </a:r>
            <a:r>
              <a:rPr lang="it-IT" b="1" dirty="0">
                <a:solidFill>
                  <a:schemeClr val="tx2"/>
                </a:solidFill>
                <a:ea typeface="+mn-lt"/>
                <a:cs typeface="+mn-lt"/>
              </a:rPr>
              <a:t> 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(Sistema Pubblico di Identità Digitale), </a:t>
            </a:r>
            <a:r>
              <a:rPr lang="it-IT" b="1" dirty="0">
                <a:solidFill>
                  <a:schemeClr val="accent5"/>
                </a:solidFill>
                <a:ea typeface="+mn-lt"/>
                <a:cs typeface="+mn-lt"/>
              </a:rPr>
              <a:t>CIE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 (Carta di identità elettronica) o </a:t>
            </a:r>
            <a:r>
              <a:rPr lang="it-IT" b="1" dirty="0" err="1">
                <a:solidFill>
                  <a:schemeClr val="accent5"/>
                </a:solidFill>
                <a:ea typeface="+mn-lt"/>
                <a:cs typeface="+mn-lt"/>
              </a:rPr>
              <a:t>eIDAS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 (</a:t>
            </a:r>
            <a:r>
              <a:rPr lang="it-IT" dirty="0" err="1">
                <a:solidFill>
                  <a:schemeClr val="tx2"/>
                </a:solidFill>
                <a:ea typeface="+mn-lt"/>
                <a:cs typeface="+mn-lt"/>
              </a:rPr>
              <a:t>electronic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 </a:t>
            </a:r>
            <a:r>
              <a:rPr lang="it-IT" dirty="0" err="1">
                <a:solidFill>
                  <a:schemeClr val="tx2"/>
                </a:solidFill>
                <a:ea typeface="+mn-lt"/>
                <a:cs typeface="+mn-lt"/>
              </a:rPr>
              <a:t>IDentification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 </a:t>
            </a:r>
            <a:r>
              <a:rPr lang="it-IT" dirty="0" err="1">
                <a:solidFill>
                  <a:schemeClr val="tx2"/>
                </a:solidFill>
                <a:ea typeface="+mn-lt"/>
                <a:cs typeface="+mn-lt"/>
              </a:rPr>
              <a:t>Authentication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 and </a:t>
            </a:r>
            <a:r>
              <a:rPr lang="it-IT" dirty="0" err="1">
                <a:solidFill>
                  <a:schemeClr val="tx2"/>
                </a:solidFill>
                <a:ea typeface="+mn-lt"/>
                <a:cs typeface="+mn-lt"/>
              </a:rPr>
              <a:t>Signature</a:t>
            </a:r>
            <a:r>
              <a:rPr lang="it-IT" dirty="0">
                <a:solidFill>
                  <a:schemeClr val="tx2"/>
                </a:solidFill>
                <a:ea typeface="+mn-lt"/>
                <a:cs typeface="+mn-lt"/>
              </a:rPr>
              <a:t>)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F1EAA-A58C-46B8-9339-CE9BF00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929" y="5729818"/>
            <a:ext cx="8743159" cy="751649"/>
          </a:xfrm>
        </p:spPr>
        <p:txBody>
          <a:bodyPr/>
          <a:lstStyle/>
          <a:p>
            <a:pPr algn="ctr"/>
            <a:r>
              <a:rPr lang="it-IT" b="1" cap="all">
                <a:solidFill>
                  <a:srgbClr val="0070C0"/>
                </a:solidFill>
                <a:ea typeface="+mj-lt"/>
                <a:cs typeface="+mj-lt"/>
              </a:rPr>
              <a:t>CODICE MECCANOGRAFICO</a:t>
            </a:r>
            <a:endParaRPr lang="it-IT" b="1" cap="all">
              <a:solidFill>
                <a:srgbClr val="0070C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178DF7F-3850-401A-8DDC-B259F28E5F79}"/>
              </a:ext>
            </a:extLst>
          </p:cNvPr>
          <p:cNvSpPr txBox="1"/>
          <p:nvPr/>
        </p:nvSpPr>
        <p:spPr>
          <a:xfrm>
            <a:off x="7240439" y="1000664"/>
            <a:ext cx="438221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>
                <a:solidFill>
                  <a:srgbClr val="0070C0"/>
                </a:solidFill>
              </a:rPr>
              <a:t>SCUOLA PRIMARIA</a:t>
            </a:r>
            <a:endParaRPr lang="it-IT" sz="2800">
              <a:solidFill>
                <a:srgbClr val="9A5315"/>
              </a:solidFill>
            </a:endParaRPr>
          </a:p>
          <a:p>
            <a:pPr algn="ctr"/>
            <a:endParaRPr lang="it-IT" sz="2400" b="1">
              <a:solidFill>
                <a:srgbClr val="0070C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D988CBC-F1BD-44B1-A650-EE233B9079FB}"/>
              </a:ext>
            </a:extLst>
          </p:cNvPr>
          <p:cNvSpPr txBox="1"/>
          <p:nvPr/>
        </p:nvSpPr>
        <p:spPr>
          <a:xfrm>
            <a:off x="1633269" y="1561381"/>
            <a:ext cx="4583501" cy="8887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cap="all">
                <a:latin typeface="Franklin Gothic Book"/>
                <a:cs typeface="Segoe UI"/>
              </a:rPr>
              <a:t>                                                                                     </a:t>
            </a:r>
            <a:r>
              <a:rPr lang="it-IT">
                <a:latin typeface="Franklin Gothic Book"/>
                <a:cs typeface="Segoe UI"/>
              </a:rPr>
              <a:t>​</a:t>
            </a:r>
            <a:endParaRPr lang="it-IT">
              <a:solidFill>
                <a:srgbClr val="FF0000"/>
              </a:solidFill>
              <a:latin typeface="Segoe Print"/>
              <a:cs typeface="Segoe UI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E4832079-BB31-488D-B36D-7AFDFBA338A4}"/>
              </a:ext>
            </a:extLst>
          </p:cNvPr>
          <p:cNvSpPr txBox="1"/>
          <p:nvPr/>
        </p:nvSpPr>
        <p:spPr>
          <a:xfrm>
            <a:off x="1284050" y="1538492"/>
            <a:ext cx="5085394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i="1" cap="all">
                <a:solidFill>
                  <a:srgbClr val="FF0000"/>
                </a:solidFill>
                <a:latin typeface="Segoe Print"/>
              </a:rPr>
              <a:t>RMEE8G6028</a:t>
            </a:r>
            <a:r>
              <a:rPr lang="it-IT" sz="2200" b="1" cap="all">
                <a:solidFill>
                  <a:srgbClr val="FF0000"/>
                </a:solidFill>
                <a:latin typeface="Segoe Print"/>
              </a:rPr>
              <a:t> </a:t>
            </a:r>
            <a:endParaRPr lang="it-IT" sz="2200"/>
          </a:p>
          <a:p>
            <a:r>
              <a:rPr lang="it-IT" sz="2200" b="1" cap="all">
                <a:solidFill>
                  <a:srgbClr val="0070C0"/>
                </a:solidFill>
                <a:latin typeface="Segoe Print"/>
              </a:rPr>
              <a:t>ALDO FABRIZI </a:t>
            </a:r>
            <a:endParaRPr lang="it-IT" sz="2200">
              <a:solidFill>
                <a:srgbClr val="9A5315"/>
              </a:solidFill>
              <a:latin typeface="Segoe Print"/>
            </a:endParaRPr>
          </a:p>
          <a:p>
            <a:r>
              <a:rPr lang="it-IT" sz="2200" i="1" cap="all">
                <a:solidFill>
                  <a:srgbClr val="0070C0"/>
                </a:solidFill>
                <a:latin typeface="Segoe Print"/>
              </a:rPr>
              <a:t>VIA VALERIO PUBLICOLA, 165</a:t>
            </a:r>
            <a:endParaRPr lang="it-IT" sz="2200" i="1"/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0736EE10-82C5-4A8D-B1CF-E61B73347C53}"/>
              </a:ext>
            </a:extLst>
          </p:cNvPr>
          <p:cNvSpPr txBox="1"/>
          <p:nvPr/>
        </p:nvSpPr>
        <p:spPr>
          <a:xfrm>
            <a:off x="1288401" y="2924771"/>
            <a:ext cx="4670711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i="1" cap="all">
                <a:solidFill>
                  <a:srgbClr val="FF0000"/>
                </a:solidFill>
                <a:latin typeface="Segoe Print"/>
              </a:rPr>
              <a:t>RMEE8G6017</a:t>
            </a:r>
            <a:r>
              <a:rPr lang="it-IT" sz="2200" b="1" i="1" cap="all">
                <a:solidFill>
                  <a:srgbClr val="0070C0"/>
                </a:solidFill>
                <a:latin typeface="Segoe Print"/>
              </a:rPr>
              <a:t> </a:t>
            </a:r>
            <a:endParaRPr lang="it-IT" sz="2200" i="1">
              <a:solidFill>
                <a:srgbClr val="0070C0"/>
              </a:solidFill>
              <a:latin typeface="Segoe Print"/>
            </a:endParaRPr>
          </a:p>
          <a:p>
            <a:r>
              <a:rPr lang="it-IT" sz="2200" b="1" i="1" cap="all">
                <a:solidFill>
                  <a:srgbClr val="0070C0"/>
                </a:solidFill>
                <a:latin typeface="Segoe Print"/>
              </a:rPr>
              <a:t>DAMIANO CHIESA </a:t>
            </a:r>
            <a:endParaRPr lang="it-IT" sz="2200" i="1">
              <a:solidFill>
                <a:srgbClr val="0070C0"/>
              </a:solidFill>
              <a:latin typeface="Segoe Print"/>
            </a:endParaRPr>
          </a:p>
          <a:p>
            <a:r>
              <a:rPr lang="it-IT" sz="2200" i="1" cap="all">
                <a:solidFill>
                  <a:srgbClr val="0070C0"/>
                </a:solidFill>
                <a:latin typeface="Segoe Print"/>
              </a:rPr>
              <a:t>VIA MARCO DECUMIO, 25</a:t>
            </a:r>
            <a:endParaRPr lang="it-IT" sz="2200" i="1">
              <a:solidFill>
                <a:srgbClr val="0070C0"/>
              </a:solidFill>
              <a:latin typeface="Segoe Print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851BC935-1AD3-4D74-8534-BA5F953BF72C}"/>
              </a:ext>
            </a:extLst>
          </p:cNvPr>
          <p:cNvSpPr txBox="1"/>
          <p:nvPr/>
        </p:nvSpPr>
        <p:spPr>
          <a:xfrm>
            <a:off x="1293131" y="4282296"/>
            <a:ext cx="4658226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b="1" i="1" cap="all">
                <a:solidFill>
                  <a:srgbClr val="FF0000"/>
                </a:solidFill>
                <a:latin typeface="Segoe Print"/>
              </a:rPr>
              <a:t>RMEE8G6039</a:t>
            </a:r>
            <a:r>
              <a:rPr lang="it-IT" sz="2200" b="1" cap="all">
                <a:latin typeface="Segoe Print"/>
              </a:rPr>
              <a:t> </a:t>
            </a:r>
            <a:endParaRPr lang="it-IT" sz="2200">
              <a:solidFill>
                <a:srgbClr val="0070C0"/>
              </a:solidFill>
              <a:latin typeface="Segoe Print"/>
            </a:endParaRPr>
          </a:p>
          <a:p>
            <a:r>
              <a:rPr lang="it-IT" sz="2200" b="1" cap="all">
                <a:solidFill>
                  <a:srgbClr val="0070C0"/>
                </a:solidFill>
                <a:latin typeface="Segoe Print"/>
              </a:rPr>
              <a:t>SALVO D’ACQUISTO</a:t>
            </a:r>
            <a:r>
              <a:rPr lang="it-IT" sz="2200" cap="all">
                <a:solidFill>
                  <a:srgbClr val="0070C0"/>
                </a:solidFill>
                <a:latin typeface="Segoe Print"/>
              </a:rPr>
              <a:t> </a:t>
            </a:r>
            <a:endParaRPr lang="it-IT" sz="2200">
              <a:solidFill>
                <a:srgbClr val="0070C0"/>
              </a:solidFill>
              <a:latin typeface="Segoe Print"/>
            </a:endParaRPr>
          </a:p>
          <a:p>
            <a:r>
              <a:rPr lang="it-IT" sz="2200" cap="all">
                <a:solidFill>
                  <a:srgbClr val="0070C0"/>
                </a:solidFill>
                <a:latin typeface="Segoe Print"/>
              </a:rPr>
              <a:t>VIA SELINUNTE, 3</a:t>
            </a:r>
            <a:endParaRPr lang="it-IT" sz="2200">
              <a:solidFill>
                <a:srgbClr val="0070C0"/>
              </a:solidFill>
              <a:latin typeface="Segoe Prin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F54BD7-5124-4B15-8858-A94088A692AB}"/>
              </a:ext>
            </a:extLst>
          </p:cNvPr>
          <p:cNvSpPr txBox="1"/>
          <p:nvPr/>
        </p:nvSpPr>
        <p:spPr>
          <a:xfrm>
            <a:off x="7241007" y="2217821"/>
            <a:ext cx="437748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 cap="all">
                <a:solidFill>
                  <a:srgbClr val="0070C0"/>
                </a:solidFill>
              </a:rPr>
              <a:t>CODICI MECCANOGRAFICI</a:t>
            </a:r>
            <a:r>
              <a:rPr lang="it-IT" sz="2400"/>
              <a:t>​</a:t>
            </a:r>
            <a:br>
              <a:rPr lang="it-IT" sz="2400"/>
            </a:br>
            <a:r>
              <a:rPr lang="it-IT" sz="2400" b="1" cap="all">
                <a:solidFill>
                  <a:srgbClr val="0070C0"/>
                </a:solidFill>
              </a:rPr>
              <a:t> </a:t>
            </a:r>
            <a:r>
              <a:rPr lang="it-IT" sz="2400"/>
              <a:t>​</a:t>
            </a:r>
            <a:br>
              <a:rPr lang="it-IT" sz="2400"/>
            </a:br>
            <a:r>
              <a:rPr lang="it-IT" sz="2400" cap="all">
                <a:solidFill>
                  <a:srgbClr val="FF0000"/>
                </a:solidFill>
              </a:rPr>
              <a:t>CODICI MECCANOGRAFICI </a:t>
            </a:r>
            <a:endParaRPr lang="it-IT"/>
          </a:p>
          <a:p>
            <a:r>
              <a:rPr lang="it-IT" sz="2400" cap="all">
                <a:solidFill>
                  <a:srgbClr val="FF0000"/>
                </a:solidFill>
              </a:rPr>
              <a:t>DISTINTIVI PER OGNI PLESSO</a:t>
            </a:r>
            <a:r>
              <a:rPr lang="it-IT" sz="2400"/>
              <a:t>​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0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504464" y="2542193"/>
            <a:ext cx="8684491" cy="6001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400" b="1">
                <a:solidFill>
                  <a:srgbClr val="0070C0"/>
                </a:solidFill>
                <a:latin typeface="Segoe Print"/>
              </a:rPr>
              <a:t>I CRITERI DI FORMAZIONE DELLE CLASSI PRIME</a:t>
            </a:r>
            <a:endParaRPr lang="it-IT" sz="32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679220" y="2143272"/>
            <a:ext cx="7777099" cy="16850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chemeClr val="accent1">
                    <a:lumMod val="75000"/>
                  </a:schemeClr>
                </a:solidFill>
              </a:rPr>
              <a:t>PLESSI E AMBIENTI </a:t>
            </a:r>
            <a:endParaRPr lang="it-IT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chemeClr val="accent1">
                    <a:lumMod val="75000"/>
                  </a:schemeClr>
                </a:solidFill>
              </a:rPr>
              <a:t>DI SCUOLA PRIMARIA</a:t>
            </a:r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62" y="602414"/>
            <a:ext cx="11237342" cy="57243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1000"/>
              </a:spcBef>
              <a:buNone/>
            </a:pPr>
            <a:endParaRPr lang="it-IT" b="1" cap="all" dirty="0">
              <a:solidFill>
                <a:srgbClr val="00B050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TEMPO SCUOLA SCELTO DALLE FAMIGLIE (SE ACCOGLIBILE) </a:t>
            </a:r>
            <a:r>
              <a:rPr lang="en-US" sz="1800" b="1" dirty="0">
                <a:solidFill>
                  <a:srgbClr val="B0520B"/>
                </a:solidFill>
                <a:latin typeface="Segoe Print"/>
              </a:rPr>
              <a:t> </a:t>
            </a:r>
            <a:endParaRPr lang="it-IT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INFORMAZIONI RICEVUTE DALLA SCUOLA DELL’INFANZIA, SE DISPONIBILI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 b="1" dirty="0">
              <a:solidFill>
                <a:srgbClr val="B0520B"/>
              </a:solidFill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AL FINE DI COSTITUIRE CLASSI EQUILIBRATE, SI TERRÀ CONTO TENDENZIALMENTE DEI SEGUENTI CRITERI: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 err="1" smtClean="0">
                <a:solidFill>
                  <a:srgbClr val="B0520B"/>
                </a:solidFill>
                <a:latin typeface="Segoe Print"/>
              </a:rPr>
              <a:t>Distribuzione</a:t>
            </a:r>
            <a:r>
              <a:rPr lang="en-US" sz="1800" b="1" cap="all" dirty="0" smtClean="0">
                <a:solidFill>
                  <a:srgbClr val="B0520B"/>
                </a:solidFill>
                <a:latin typeface="Segoe Print"/>
              </a:rPr>
              <a:t> </a:t>
            </a:r>
            <a:r>
              <a:rPr lang="en-US" sz="1800" b="1" cap="all" dirty="0" err="1" smtClean="0">
                <a:solidFill>
                  <a:srgbClr val="B0520B"/>
                </a:solidFill>
                <a:latin typeface="Segoe Print"/>
              </a:rPr>
              <a:t>equa</a:t>
            </a:r>
            <a:r>
              <a:rPr lang="en-US" sz="1800" b="1" cap="all" dirty="0" smtClean="0">
                <a:solidFill>
                  <a:srgbClr val="B0520B"/>
                </a:solidFill>
                <a:latin typeface="Segoe Print"/>
              </a:rPr>
              <a:t> DI </a:t>
            </a: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MASCHI E FEMMINE </a:t>
            </a:r>
            <a:r>
              <a:rPr lang="en-US" sz="1800" b="1" dirty="0">
                <a:solidFill>
                  <a:srgbClr val="B0520B"/>
                </a:solidFill>
                <a:latin typeface="Segoe Print"/>
              </a:rPr>
              <a:t> 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 err="1">
                <a:solidFill>
                  <a:srgbClr val="B0520B"/>
                </a:solidFill>
              </a:rPr>
              <a:t>Distribuzione</a:t>
            </a:r>
            <a:r>
              <a:rPr lang="en-US" sz="1800" b="1" cap="all" dirty="0">
                <a:solidFill>
                  <a:srgbClr val="B0520B"/>
                </a:solidFill>
              </a:rPr>
              <a:t> </a:t>
            </a:r>
            <a:r>
              <a:rPr lang="en-US" sz="1800" b="1" cap="all" dirty="0" err="1">
                <a:solidFill>
                  <a:srgbClr val="B0520B"/>
                </a:solidFill>
              </a:rPr>
              <a:t>equa</a:t>
            </a:r>
            <a:r>
              <a:rPr lang="en-US" sz="1800" b="1" cap="all" dirty="0">
                <a:solidFill>
                  <a:srgbClr val="B0520B"/>
                </a:solidFill>
              </a:rPr>
              <a:t> NON </a:t>
            </a: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ITALOFONI </a:t>
            </a:r>
            <a:r>
              <a:rPr lang="en-US" sz="1800" b="1" dirty="0">
                <a:solidFill>
                  <a:srgbClr val="B0520B"/>
                </a:solidFill>
                <a:latin typeface="Segoe Print"/>
              </a:rPr>
              <a:t> 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 err="1">
                <a:solidFill>
                  <a:srgbClr val="B0520B"/>
                </a:solidFill>
              </a:rPr>
              <a:t>Distribuzione</a:t>
            </a:r>
            <a:r>
              <a:rPr lang="en-US" sz="1800" b="1" cap="all" dirty="0">
                <a:solidFill>
                  <a:srgbClr val="B0520B"/>
                </a:solidFill>
              </a:rPr>
              <a:t> </a:t>
            </a:r>
            <a:r>
              <a:rPr lang="en-US" sz="1800" b="1" cap="all" dirty="0" err="1">
                <a:solidFill>
                  <a:srgbClr val="B0520B"/>
                </a:solidFill>
              </a:rPr>
              <a:t>equa</a:t>
            </a:r>
            <a:r>
              <a:rPr lang="en-US" sz="1800" b="1" cap="all" dirty="0">
                <a:solidFill>
                  <a:srgbClr val="B0520B"/>
                </a:solidFill>
              </a:rPr>
              <a:t> </a:t>
            </a: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 ANTICIPATARI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 err="1">
                <a:solidFill>
                  <a:srgbClr val="B0520B"/>
                </a:solidFill>
              </a:rPr>
              <a:t>Distribuzione</a:t>
            </a:r>
            <a:r>
              <a:rPr lang="en-US" sz="1800" b="1" cap="all" dirty="0">
                <a:solidFill>
                  <a:srgbClr val="B0520B"/>
                </a:solidFill>
              </a:rPr>
              <a:t> </a:t>
            </a:r>
            <a:r>
              <a:rPr lang="en-US" sz="1800" b="1" cap="all" dirty="0" err="1">
                <a:solidFill>
                  <a:srgbClr val="B0520B"/>
                </a:solidFill>
              </a:rPr>
              <a:t>equa</a:t>
            </a:r>
            <a:r>
              <a:rPr lang="en-US" sz="1800" b="1" cap="all" dirty="0">
                <a:solidFill>
                  <a:srgbClr val="B0520B"/>
                </a:solidFill>
              </a:rPr>
              <a:t> DIVERSAMENTE </a:t>
            </a: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ABILI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347345" indent="-347345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b="1" cap="all" dirty="0">
                <a:solidFill>
                  <a:srgbClr val="B0520B"/>
                </a:solidFill>
                <a:latin typeface="Segoe Print"/>
              </a:rPr>
              <a:t>NON SARANNO INSERITI FRATELLI GEMELLI NELLA STESSA CLASSE</a:t>
            </a:r>
            <a:endParaRPr lang="en-US" sz="1800" b="1" dirty="0">
              <a:solidFill>
                <a:srgbClr val="B0520B"/>
              </a:solidFill>
              <a:latin typeface="Segoe Print"/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i="1" cap="all" dirty="0">
                <a:solidFill>
                  <a:srgbClr val="B0520B"/>
                </a:solidFill>
                <a:latin typeface="Segoe Print"/>
              </a:rPr>
              <a:t>ULTERIORI ELEMENTI ORIENTATIVI APPORTATI DAL PROGETTO SCREENING  (SE REALIZZATO)</a:t>
            </a:r>
            <a:endParaRPr lang="it-IT" sz="1800" b="1" dirty="0">
              <a:solidFill>
                <a:srgbClr val="B0520B"/>
              </a:solidFill>
              <a:latin typeface="Segoe Prin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787143" y="486230"/>
            <a:ext cx="10596680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cap="all">
                <a:solidFill>
                  <a:srgbClr val="0070C0"/>
                </a:solidFill>
                <a:ea typeface="+mn-lt"/>
                <a:cs typeface="+mn-lt"/>
              </a:rPr>
              <a:t> CRITERI FORMAZIONE CLASSI I - PRIMARIA</a:t>
            </a:r>
            <a:endParaRPr lang="it-IT" sz="3200" b="1">
              <a:solidFill>
                <a:srgbClr val="0070C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9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8745CF-0231-4627-9D35-08A491A8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solidFill>
                  <a:schemeClr val="bg2">
                    <a:lumMod val="50000"/>
                  </a:schemeClr>
                </a:solidFill>
              </a:rPr>
              <a:t>CRITERI PRECEDENZA CLASSI I</a:t>
            </a:r>
            <a:br>
              <a:rPr lang="it-IT">
                <a:solidFill>
                  <a:schemeClr val="bg2">
                    <a:lumMod val="50000"/>
                  </a:schemeClr>
                </a:solidFill>
              </a:rPr>
            </a:br>
            <a:r>
              <a:rPr lang="it-IT">
                <a:solidFill>
                  <a:schemeClr val="bg2">
                    <a:lumMod val="50000"/>
                  </a:schemeClr>
                </a:solidFill>
              </a:rPr>
              <a:t>SCUOLA PRIMARIA – TEMPO PIENO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4FF80F5-2F2E-47BC-9EC1-4F1C55B1266C}"/>
              </a:ext>
            </a:extLst>
          </p:cNvPr>
          <p:cNvGrpSpPr/>
          <p:nvPr/>
        </p:nvGrpSpPr>
        <p:grpSpPr>
          <a:xfrm>
            <a:off x="376689" y="1807234"/>
            <a:ext cx="11041806" cy="1624640"/>
            <a:chOff x="879895" y="2727385"/>
            <a:chExt cx="9316526" cy="1624640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F5C59CEF-6469-44D9-A9A2-42C6A09F801F}"/>
                </a:ext>
              </a:extLst>
            </p:cNvPr>
            <p:cNvSpPr/>
            <p:nvPr/>
          </p:nvSpPr>
          <p:spPr>
            <a:xfrm>
              <a:off x="879895" y="2727385"/>
              <a:ext cx="9316526" cy="16246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0C4A75D-87B5-4A72-B50C-E16030A054DC}"/>
                </a:ext>
              </a:extLst>
            </p:cNvPr>
            <p:cNvSpPr txBox="1"/>
            <p:nvPr/>
          </p:nvSpPr>
          <p:spPr>
            <a:xfrm>
              <a:off x="1215425" y="2854445"/>
              <a:ext cx="8407878" cy="13849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it-IT" sz="2800" dirty="0">
                  <a:solidFill>
                    <a:srgbClr val="B0520B"/>
                  </a:solidFill>
                </a:rPr>
                <a:t>La precedenza assoluta</a:t>
              </a:r>
              <a:r>
                <a:rPr lang="it-IT" sz="2800" dirty="0">
                  <a:solidFill>
                    <a:srgbClr val="C00000"/>
                  </a:solidFill>
                </a:rPr>
                <a:t> </a:t>
              </a:r>
              <a:r>
                <a:rPr lang="it-IT" sz="2800" dirty="0">
                  <a:solidFill>
                    <a:srgbClr val="B0520B"/>
                  </a:solidFill>
                </a:rPr>
                <a:t>per il posizionamento della graduatoria è riservata ai bambini che compiono 6 anni entro il </a:t>
              </a:r>
              <a:r>
                <a:rPr lang="it-IT" sz="2800" dirty="0" smtClean="0">
                  <a:solidFill>
                    <a:srgbClr val="B0520B"/>
                  </a:solidFill>
                </a:rPr>
                <a:t>31/12/2025</a:t>
              </a:r>
              <a:endParaRPr lang="it-IT" sz="2800" dirty="0">
                <a:solidFill>
                  <a:srgbClr val="B0520B"/>
                </a:solidFill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0F96F22-969F-4783-AC0B-D5EFA8BF1AEB}"/>
              </a:ext>
            </a:extLst>
          </p:cNvPr>
          <p:cNvGrpSpPr/>
          <p:nvPr/>
        </p:nvGrpSpPr>
        <p:grpSpPr>
          <a:xfrm>
            <a:off x="376687" y="3532516"/>
            <a:ext cx="11128072" cy="2518565"/>
            <a:chOff x="308329" y="2727385"/>
            <a:chExt cx="11059802" cy="2556542"/>
          </a:xfrm>
        </p:grpSpPr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5A7C031A-A152-41F6-8792-049A983E046F}"/>
                </a:ext>
              </a:extLst>
            </p:cNvPr>
            <p:cNvSpPr/>
            <p:nvPr/>
          </p:nvSpPr>
          <p:spPr>
            <a:xfrm>
              <a:off x="308329" y="2727385"/>
              <a:ext cx="11059802" cy="255654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DDE2B4C-8E50-4DFA-8D6D-1F0B953F3569}"/>
                </a:ext>
              </a:extLst>
            </p:cNvPr>
            <p:cNvSpPr txBox="1"/>
            <p:nvPr/>
          </p:nvSpPr>
          <p:spPr>
            <a:xfrm>
              <a:off x="658148" y="2971199"/>
              <a:ext cx="10294046" cy="18432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it-IT" sz="2800" dirty="0">
                  <a:solidFill>
                    <a:srgbClr val="B0520B"/>
                  </a:solidFill>
                </a:rPr>
                <a:t>Per i bambini che compiranno 6 anni entro </a:t>
              </a:r>
              <a:r>
                <a:rPr lang="it-IT" sz="2800">
                  <a:solidFill>
                    <a:srgbClr val="B0520B"/>
                  </a:solidFill>
                </a:rPr>
                <a:t>il </a:t>
              </a:r>
              <a:r>
                <a:rPr lang="it-IT" sz="2800" smtClean="0">
                  <a:solidFill>
                    <a:srgbClr val="B0520B"/>
                  </a:solidFill>
                </a:rPr>
                <a:t>30/04/2026 </a:t>
              </a:r>
              <a:r>
                <a:rPr lang="it-IT" sz="2800" dirty="0">
                  <a:solidFill>
                    <a:srgbClr val="B0520B"/>
                  </a:solidFill>
                </a:rPr>
                <a:t>verrà effettuata graduatoria distinta e potranno concorrere per i posti eventualmente disponibili dopo la pubblicazione della graduatoria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7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D990D-018B-4E05-AF75-5BCB63AD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564255"/>
          </a:xfrm>
        </p:spPr>
        <p:txBody>
          <a:bodyPr>
            <a:normAutofit fontScale="90000"/>
          </a:bodyPr>
          <a:lstStyle/>
          <a:p>
            <a:pPr algn="ctr"/>
            <a:r>
              <a:rPr lang="it-IT">
                <a:ea typeface="+mj-lt"/>
                <a:cs typeface="+mj-lt"/>
              </a:rPr>
              <a:t/>
            </a:r>
            <a:br>
              <a:rPr lang="it-IT">
                <a:ea typeface="+mj-lt"/>
                <a:cs typeface="+mj-lt"/>
              </a:rPr>
            </a:br>
            <a:r>
              <a:rPr lang="it-IT">
                <a:ea typeface="+mj-lt"/>
                <a:cs typeface="+mj-lt"/>
              </a:rPr>
              <a:t/>
            </a:r>
            <a:br>
              <a:rPr lang="it-IT">
                <a:ea typeface="+mj-lt"/>
                <a:cs typeface="+mj-lt"/>
              </a:rPr>
            </a:br>
            <a:r>
              <a:rPr lang="it-IT">
                <a:solidFill>
                  <a:schemeClr val="bg2">
                    <a:lumMod val="50000"/>
                  </a:schemeClr>
                </a:solidFill>
                <a:ea typeface="+mj-lt"/>
                <a:cs typeface="+mj-lt"/>
              </a:rPr>
              <a:t>CRITERI PRECEDENZA CLASSI I </a:t>
            </a:r>
            <a:br>
              <a:rPr lang="it-IT">
                <a:solidFill>
                  <a:schemeClr val="bg2">
                    <a:lumMod val="50000"/>
                  </a:schemeClr>
                </a:solidFill>
                <a:ea typeface="+mj-lt"/>
                <a:cs typeface="+mj-lt"/>
              </a:rPr>
            </a:br>
            <a:r>
              <a:rPr lang="it-IT">
                <a:solidFill>
                  <a:schemeClr val="bg2">
                    <a:lumMod val="50000"/>
                  </a:schemeClr>
                </a:solidFill>
                <a:ea typeface="+mj-lt"/>
                <a:cs typeface="+mj-lt"/>
              </a:rPr>
              <a:t>SCUOLA PRIMARIA – TEMPO PIENO</a:t>
            </a:r>
            <a:endParaRPr lang="it-IT">
              <a:solidFill>
                <a:schemeClr val="bg2">
                  <a:lumMod val="50000"/>
                </a:schemeClr>
              </a:solidFill>
            </a:endParaRPr>
          </a:p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D7B06E-C22D-4C95-8F48-471DE75A9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18" y="1393167"/>
            <a:ext cx="11783681" cy="4947966"/>
          </a:xfrm>
          <a:ln w="12700"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con nucleo familiare monoparentale (unico genitore ad esprimere la potestà sul figlio) il cui unico genitore è lavoratore;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con entrambi i genitori lavoratori;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residente nell'ambito territoriale della scuola;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del quale uno o entrambi i genitori prestano attività lavorativa nell'ambito territoriale della scuola (in alternativa al punto precedente);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Bambino proveniente dalla Scuola dell'Infanzia Comunale annessa al plesso della Scuola Primaria per la quale si richiede l'iscrizione;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figlio di genitore invalido superiore al 74%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gemello;</a:t>
            </a:r>
          </a:p>
          <a:p>
            <a:pPr marL="347345" indent="-347345" algn="just">
              <a:buFont typeface="Wingdings" panose="020B0604020202020204" pitchFamily="34" charset="0"/>
              <a:buChar char="v"/>
            </a:pPr>
            <a:r>
              <a:rPr lang="it-IT"/>
              <a:t> Bambino con famiglie numerose- Per ogni fratello iscritto nel plesso dopo il 2° (in aggiunta ai punti precedenti)</a:t>
            </a:r>
          </a:p>
        </p:txBody>
      </p:sp>
    </p:spTree>
    <p:extLst>
      <p:ext uri="{BB962C8B-B14F-4D97-AF65-F5344CB8AC3E}">
        <p14:creationId xmlns:p14="http://schemas.microsoft.com/office/powerpoint/2010/main" val="6674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14640" y="1425737"/>
            <a:ext cx="5145236" cy="1828800"/>
          </a:xfrm>
        </p:spPr>
        <p:txBody>
          <a:bodyPr rtlCol="0">
            <a:normAutofit/>
          </a:bodyPr>
          <a:lstStyle/>
          <a:p>
            <a:pPr algn="ctr"/>
            <a:endParaRPr lang="it-IT" sz="4400" b="1" cap="all">
              <a:solidFill>
                <a:srgbClr val="00B0F0"/>
              </a:solidFill>
              <a:ea typeface="+mj-lt"/>
              <a:cs typeface="+mj-lt"/>
            </a:endParaRPr>
          </a:p>
          <a:p>
            <a:endParaRPr lang="it-IT" sz="2000" cap="all">
              <a:solidFill>
                <a:srgbClr val="00B0F0"/>
              </a:solidFill>
              <a:latin typeface="Seù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23698" y="965947"/>
            <a:ext cx="685800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000" b="1" i="1"/>
              <a:t>I. C. </a:t>
            </a:r>
            <a:r>
              <a:rPr lang="it-IT" sz="4000" b="1" i="1">
                <a:ea typeface="+mn-lt"/>
                <a:cs typeface="+mn-lt"/>
              </a:rPr>
              <a:t>GIGI PROIETTI</a:t>
            </a:r>
            <a:endParaRPr lang="it-IT" sz="4000" b="1" i="1"/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802F71A-D886-442D-86C9-4B5B89E23886}"/>
              </a:ext>
            </a:extLst>
          </p:cNvPr>
          <p:cNvSpPr txBox="1"/>
          <p:nvPr/>
        </p:nvSpPr>
        <p:spPr>
          <a:xfrm>
            <a:off x="3389445" y="2154004"/>
            <a:ext cx="8195662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4800" b="1">
                <a:solidFill>
                  <a:schemeClr val="bg2">
                    <a:lumMod val="50000"/>
                  </a:schemeClr>
                </a:solidFill>
                <a:latin typeface="Segoe Print"/>
              </a:rPr>
              <a:t>Grazie per l'attenzione!</a:t>
            </a:r>
            <a:endParaRPr lang="it-IT" sz="4800" b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675437" y="417989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</a:schemeClr>
                </a:solidFill>
              </a:rPr>
              <a:t>Aldo Fabrizi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3FA61F56-9D74-43ED-B22C-41CA3C12CE2A}"/>
              </a:ext>
            </a:extLst>
          </p:cNvPr>
          <p:cNvSpPr txBox="1">
            <a:spLocks/>
          </p:cNvSpPr>
          <p:nvPr/>
        </p:nvSpPr>
        <p:spPr>
          <a:xfrm>
            <a:off x="7903565" y="5545899"/>
            <a:ext cx="1999588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2600" b="1" cap="all">
                <a:solidFill>
                  <a:schemeClr val="tx1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mensa</a:t>
            </a:r>
            <a:r>
              <a:rPr lang="it-IT" b="1" cap="all">
                <a:solidFill>
                  <a:schemeClr val="tx1">
                    <a:lumMod val="75000"/>
                  </a:schemeClr>
                </a:solidFill>
                <a:latin typeface="Segoe Print"/>
                <a:ea typeface="+mn-lt"/>
                <a:cs typeface="+mn-lt"/>
              </a:rPr>
              <a:t> </a:t>
            </a:r>
            <a:endParaRPr lang="it-IT">
              <a:solidFill>
                <a:schemeClr val="tx1">
                  <a:lumMod val="75000"/>
                </a:schemeClr>
              </a:solidFill>
            </a:endParaRP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pic>
        <p:nvPicPr>
          <p:cNvPr id="5" name="Immagine 5" descr="Immagine che contiene interni, soffitto, stanza, aeroporto&#10;&#10;Descrizione generata automaticamente">
            <a:extLst>
              <a:ext uri="{FF2B5EF4-FFF2-40B4-BE49-F238E27FC236}">
                <a16:creationId xmlns:a16="http://schemas.microsoft.com/office/drawing/2014/main" id="{366E3A17-A0CF-4BCF-BA11-4CC4B0F2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994" y="1871812"/>
            <a:ext cx="2637692" cy="3528646"/>
          </a:xfrm>
          <a:prstGeom prst="rect">
            <a:avLst/>
          </a:prstGeom>
        </p:spPr>
      </p:pic>
      <p:pic>
        <p:nvPicPr>
          <p:cNvPr id="10" name="Immagine 11" descr="Immagine che contiene interni, edificio, largo, acqua&#10;&#10;Descrizione generata automaticamente">
            <a:extLst>
              <a:ext uri="{FF2B5EF4-FFF2-40B4-BE49-F238E27FC236}">
                <a16:creationId xmlns:a16="http://schemas.microsoft.com/office/drawing/2014/main" id="{67516A9A-DFF0-44A6-A924-AEAB6666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1869831"/>
            <a:ext cx="2649416" cy="3563816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B17F5B5-6507-46E3-8EC2-98497DA1AB12}"/>
              </a:ext>
            </a:extLst>
          </p:cNvPr>
          <p:cNvSpPr txBox="1">
            <a:spLocks/>
          </p:cNvSpPr>
          <p:nvPr/>
        </p:nvSpPr>
        <p:spPr>
          <a:xfrm>
            <a:off x="1269293" y="5547879"/>
            <a:ext cx="4250416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2600" b="1" cap="all">
                <a:solidFill>
                  <a:schemeClr val="tx1">
                    <a:lumMod val="75000"/>
                  </a:schemeClr>
                </a:solidFill>
              </a:rPr>
              <a:t>palestra</a:t>
            </a: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8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886" y="5734294"/>
            <a:ext cx="1999588" cy="7054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>
                <a:solidFill>
                  <a:schemeClr val="tx1">
                    <a:lumMod val="75000"/>
                  </a:schemeClr>
                </a:solidFill>
              </a:rPr>
              <a:t>aula</a:t>
            </a:r>
            <a:endParaRPr lang="it-IT" i="1"/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863006" y="476604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</a:schemeClr>
                </a:solidFill>
              </a:rPr>
              <a:t>Aldo Fabrizi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3FA61F56-9D74-43ED-B22C-41CA3C12CE2A}"/>
              </a:ext>
            </a:extLst>
          </p:cNvPr>
          <p:cNvSpPr txBox="1">
            <a:spLocks/>
          </p:cNvSpPr>
          <p:nvPr/>
        </p:nvSpPr>
        <p:spPr>
          <a:xfrm>
            <a:off x="9265423" y="5582224"/>
            <a:ext cx="1999588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b="1" cap="all">
                <a:solidFill>
                  <a:schemeClr val="tx1">
                    <a:lumMod val="75000"/>
                  </a:schemeClr>
                </a:solidFill>
              </a:rPr>
              <a:t>aula</a:t>
            </a: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B17F5B5-6507-46E3-8EC2-98497DA1AB12}"/>
              </a:ext>
            </a:extLst>
          </p:cNvPr>
          <p:cNvSpPr txBox="1">
            <a:spLocks/>
          </p:cNvSpPr>
          <p:nvPr/>
        </p:nvSpPr>
        <p:spPr>
          <a:xfrm>
            <a:off x="133146" y="5582223"/>
            <a:ext cx="4250416" cy="705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it-IT" sz="2600" b="1" cap="all">
                <a:solidFill>
                  <a:schemeClr val="tx1">
                    <a:lumMod val="75000"/>
                  </a:schemeClr>
                </a:solidFill>
              </a:rPr>
              <a:t>aula</a:t>
            </a:r>
          </a:p>
          <a:p>
            <a:pPr marL="347345" indent="-347345">
              <a:spcBef>
                <a:spcPts val="0"/>
              </a:spcBef>
            </a:pPr>
            <a:endParaRPr lang="it-IT" b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/>
          </a:p>
        </p:txBody>
      </p:sp>
      <p:pic>
        <p:nvPicPr>
          <p:cNvPr id="6" name="Immagine 6" descr="Immagine che contiene interni, stanza, soffitto, tavolo&#10;&#10;Descrizione generata automaticamente">
            <a:extLst>
              <a:ext uri="{FF2B5EF4-FFF2-40B4-BE49-F238E27FC236}">
                <a16:creationId xmlns:a16="http://schemas.microsoft.com/office/drawing/2014/main" id="{31BBDA48-AC61-449E-B327-0C0A38D35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184" y="1846385"/>
            <a:ext cx="2743200" cy="3657600"/>
          </a:xfrm>
          <a:prstGeom prst="rect">
            <a:avLst/>
          </a:prstGeom>
        </p:spPr>
      </p:pic>
      <p:pic>
        <p:nvPicPr>
          <p:cNvPr id="9" name="Immagine 10" descr="Immagine che contiene interni, tavolo, stanza, vivendo&#10;&#10;Descrizione generata automaticamente">
            <a:extLst>
              <a:ext uri="{FF2B5EF4-FFF2-40B4-BE49-F238E27FC236}">
                <a16:creationId xmlns:a16="http://schemas.microsoft.com/office/drawing/2014/main" id="{497312FF-E4F0-4077-94FF-545F95D18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923" y="2798883"/>
            <a:ext cx="3622431" cy="2713892"/>
          </a:xfrm>
          <a:prstGeom prst="rect">
            <a:avLst/>
          </a:prstGeom>
        </p:spPr>
      </p:pic>
      <p:pic>
        <p:nvPicPr>
          <p:cNvPr id="16" name="Immagine 16" descr="Immagine che contiene pavimento, interni, tavolo, sedia&#10;&#10;Descrizione generata automaticamente">
            <a:extLst>
              <a:ext uri="{FF2B5EF4-FFF2-40B4-BE49-F238E27FC236}">
                <a16:creationId xmlns:a16="http://schemas.microsoft.com/office/drawing/2014/main" id="{FC81624C-ABC9-4D79-BC97-BC9A82122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7" y="2794788"/>
            <a:ext cx="3856892" cy="26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89" y="3480491"/>
            <a:ext cx="1999588" cy="7054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 err="1">
                <a:solidFill>
                  <a:schemeClr val="tx1">
                    <a:lumMod val="75000"/>
                  </a:schemeClr>
                </a:solidFill>
              </a:rPr>
              <a:t>aulE</a:t>
            </a:r>
            <a:endParaRPr lang="it-IT" i="1" err="1"/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863006" y="476604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</a:schemeClr>
                </a:solidFill>
              </a:rPr>
              <a:t>Aldo Fabrizi</a:t>
            </a:r>
          </a:p>
        </p:txBody>
      </p:sp>
      <p:pic>
        <p:nvPicPr>
          <p:cNvPr id="6" name="Immagine 6" descr="Immagine che contiene interni, stanza, soffitto, tavolo&#10;&#10;Descrizione generata automaticamente">
            <a:extLst>
              <a:ext uri="{FF2B5EF4-FFF2-40B4-BE49-F238E27FC236}">
                <a16:creationId xmlns:a16="http://schemas.microsoft.com/office/drawing/2014/main" id="{31BBDA48-AC61-449E-B327-0C0A38D35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3" b="-490"/>
          <a:stretch/>
        </p:blipFill>
        <p:spPr>
          <a:xfrm>
            <a:off x="7200776" y="2076574"/>
            <a:ext cx="3258355" cy="3508059"/>
          </a:xfrm>
          <a:prstGeom prst="rect">
            <a:avLst/>
          </a:prstGeom>
        </p:spPr>
      </p:pic>
      <p:pic>
        <p:nvPicPr>
          <p:cNvPr id="4" name="Immagine 4" descr="Immagine che contiene tavolo, interni, finestra, sedia&#10;&#10;Descrizione generata automaticamente">
            <a:extLst>
              <a:ext uri="{FF2B5EF4-FFF2-40B4-BE49-F238E27FC236}">
                <a16:creationId xmlns:a16="http://schemas.microsoft.com/office/drawing/2014/main" id="{9FBF85A6-9ED6-4299-81D2-01C614FE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38" y="2077176"/>
            <a:ext cx="3258355" cy="35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66AE7-E178-4B65-BBD1-68E9C4EC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89" y="3480491"/>
            <a:ext cx="1999588" cy="7054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it-IT" b="1" i="1" cap="all" err="1">
                <a:solidFill>
                  <a:schemeClr val="tx1">
                    <a:lumMod val="75000"/>
                  </a:schemeClr>
                </a:solidFill>
              </a:rPr>
              <a:t>aulE</a:t>
            </a:r>
            <a:endParaRPr lang="it-IT" i="1" err="1"/>
          </a:p>
          <a:p>
            <a:pPr marL="347345" indent="-347345">
              <a:spcBef>
                <a:spcPts val="0"/>
              </a:spcBef>
            </a:pPr>
            <a:endParaRPr lang="it-IT" b="1" i="1">
              <a:solidFill>
                <a:srgbClr val="00B05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it-IT" i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7A184B-73C7-498C-9027-DBC662A5AB3E}"/>
              </a:ext>
            </a:extLst>
          </p:cNvPr>
          <p:cNvSpPr txBox="1"/>
          <p:nvPr/>
        </p:nvSpPr>
        <p:spPr>
          <a:xfrm>
            <a:off x="2863006" y="476604"/>
            <a:ext cx="6746789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it-IT" sz="3600" b="1">
                <a:solidFill>
                  <a:srgbClr val="00B050"/>
                </a:solidFill>
                <a:latin typeface="Segoe Print"/>
              </a:rPr>
              <a:t>GLI AMBIENTI SCOLASTICI</a:t>
            </a:r>
          </a:p>
          <a:p>
            <a:pPr algn="ctr"/>
            <a:r>
              <a:rPr lang="it-IT" sz="3600" b="1">
                <a:solidFill>
                  <a:schemeClr val="tx1">
                    <a:lumMod val="75000"/>
                  </a:schemeClr>
                </a:solidFill>
              </a:rPr>
              <a:t>Aldo Fabrizi</a:t>
            </a:r>
          </a:p>
        </p:txBody>
      </p:sp>
      <p:pic>
        <p:nvPicPr>
          <p:cNvPr id="6" name="Immagine 6" descr="Immagine che contiene interni, stanza, soffitto, tavolo&#10;&#10;Descrizione generata automaticamente">
            <a:extLst>
              <a:ext uri="{FF2B5EF4-FFF2-40B4-BE49-F238E27FC236}">
                <a16:creationId xmlns:a16="http://schemas.microsoft.com/office/drawing/2014/main" id="{31BBDA48-AC61-449E-B327-0C0A38D35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3" b="-490"/>
          <a:stretch/>
        </p:blipFill>
        <p:spPr>
          <a:xfrm>
            <a:off x="7200776" y="2076574"/>
            <a:ext cx="3258355" cy="3508059"/>
          </a:xfrm>
          <a:prstGeom prst="rect">
            <a:avLst/>
          </a:prstGeom>
        </p:spPr>
      </p:pic>
      <p:pic>
        <p:nvPicPr>
          <p:cNvPr id="4" name="Immagine 4" descr="Immagine che contiene tavolo, interni, finestra, sedia&#10;&#10;Descrizione generata automaticamente">
            <a:extLst>
              <a:ext uri="{FF2B5EF4-FFF2-40B4-BE49-F238E27FC236}">
                <a16:creationId xmlns:a16="http://schemas.microsoft.com/office/drawing/2014/main" id="{9FBF85A6-9ED6-4299-81D2-01C614FE2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38" y="2077176"/>
            <a:ext cx="3258355" cy="35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NotebookLocked xmlns="db0a0289-5135-4900-9176-e36dd947caf5" xsi:nil="true"/>
    <Invited_Members xmlns="db0a0289-5135-4900-9176-e36dd947caf5" xsi:nil="true"/>
    <FolderType xmlns="db0a0289-5135-4900-9176-e36dd947caf5" xsi:nil="true"/>
    <CultureName xmlns="db0a0289-5135-4900-9176-e36dd947caf5" xsi:nil="true"/>
    <Leaders xmlns="db0a0289-5135-4900-9176-e36dd947caf5">
      <UserInfo>
        <DisplayName/>
        <AccountId xsi:nil="true"/>
        <AccountType/>
      </UserInfo>
    </Leaders>
    <Math_Settings xmlns="db0a0289-5135-4900-9176-e36dd947caf5" xsi:nil="true"/>
    <Self_Registration_Enabled xmlns="db0a0289-5135-4900-9176-e36dd947caf5" xsi:nil="true"/>
    <Has_Leaders_Only_SectionGroup xmlns="db0a0289-5135-4900-9176-e36dd947caf5" xsi:nil="true"/>
    <AppVersion xmlns="db0a0289-5135-4900-9176-e36dd947caf5" xsi:nil="true"/>
    <DefaultSectionNames xmlns="db0a0289-5135-4900-9176-e36dd947caf5" xsi:nil="true"/>
    <Member_Groups xmlns="db0a0289-5135-4900-9176-e36dd947caf5">
      <UserInfo>
        <DisplayName/>
        <AccountId xsi:nil="true"/>
        <AccountType/>
      </UserInfo>
    </Member_Groups>
    <Distribution_Groups xmlns="db0a0289-5135-4900-9176-e36dd947caf5" xsi:nil="true"/>
    <TeamsChannelId xmlns="db0a0289-5135-4900-9176-e36dd947caf5" xsi:nil="true"/>
    <Invited_Leaders xmlns="db0a0289-5135-4900-9176-e36dd947caf5" xsi:nil="true"/>
    <Is_Collaboration_Space_Locked xmlns="db0a0289-5135-4900-9176-e36dd947caf5" xsi:nil="true"/>
    <Templates xmlns="db0a0289-5135-4900-9176-e36dd947caf5" xsi:nil="true"/>
    <NotebookType xmlns="db0a0289-5135-4900-9176-e36dd947caf5" xsi:nil="true"/>
    <LMS_Mappings xmlns="db0a0289-5135-4900-9176-e36dd947caf5" xsi:nil="true"/>
    <Members xmlns="db0a0289-5135-4900-9176-e36dd947caf5">
      <UserInfo>
        <DisplayName/>
        <AccountId xsi:nil="true"/>
        <AccountType/>
      </UserInfo>
    </Members>
    <Owner xmlns="db0a0289-5135-4900-9176-e36dd947caf5">
      <UserInfo>
        <DisplayName/>
        <AccountId xsi:nil="true"/>
        <AccountType/>
      </UserInfo>
    </Own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D50031563CC3A45A18ED4C913DB6176" ma:contentTypeVersion="33" ma:contentTypeDescription="Creare un nuovo documento." ma:contentTypeScope="" ma:versionID="c5c5bc27d92870a720d8dd79bc65931c">
  <xsd:schema xmlns:xsd="http://www.w3.org/2001/XMLSchema" xmlns:xs="http://www.w3.org/2001/XMLSchema" xmlns:p="http://schemas.microsoft.com/office/2006/metadata/properties" xmlns:ns2="db0a0289-5135-4900-9176-e36dd947caf5" xmlns:ns3="b65bf0d5-40d5-429c-841d-9d1d89f374d0" targetNamespace="http://schemas.microsoft.com/office/2006/metadata/properties" ma:root="true" ma:fieldsID="b9d7f1d3c0024eacab7788becab79d46" ns2:_="" ns3:_="">
    <xsd:import namespace="db0a0289-5135-4900-9176-e36dd947caf5"/>
    <xsd:import namespace="b65bf0d5-40d5-429c-841d-9d1d89f374d0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a0289-5135-4900-9176-e36dd947caf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bf0d5-40d5-429c-841d-9d1d89f374d0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3374BC-E25E-4BAE-AD72-418F94B7FFDC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db0a0289-5135-4900-9176-e36dd947caf5"/>
    <ds:schemaRef ds:uri="http://purl.org/dc/terms/"/>
    <ds:schemaRef ds:uri="http://schemas.microsoft.com/office/infopath/2007/PartnerControls"/>
    <ds:schemaRef ds:uri="http://schemas.microsoft.com/office/2006/metadata/properties"/>
    <ds:schemaRef ds:uri="b65bf0d5-40d5-429c-841d-9d1d89f374d0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1AFAA9B-BC77-483F-BC9D-FDD5044AF910}">
  <ds:schemaRefs>
    <ds:schemaRef ds:uri="b65bf0d5-40d5-429c-841d-9d1d89f374d0"/>
    <ds:schemaRef ds:uri="db0a0289-5135-4900-9176-e36dd947ca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A8F2BFE-8BB5-4138-9232-B12804F47F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1606</Words>
  <Application>Microsoft Office PowerPoint</Application>
  <PresentationFormat>Widescreen</PresentationFormat>
  <Paragraphs>369</Paragraphs>
  <Slides>53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6" baseType="lpstr">
      <vt:lpstr>Adobe Fan Heiti Std B</vt:lpstr>
      <vt:lpstr>Aharoni</vt:lpstr>
      <vt:lpstr>Arial</vt:lpstr>
      <vt:lpstr>Arial Black</vt:lpstr>
      <vt:lpstr>Arial,Sans-Serif</vt:lpstr>
      <vt:lpstr>Calibri</vt:lpstr>
      <vt:lpstr>Franklin Gothic Book</vt:lpstr>
      <vt:lpstr>Segoe Print</vt:lpstr>
      <vt:lpstr>Segoe UI</vt:lpstr>
      <vt:lpstr>Seù</vt:lpstr>
      <vt:lpstr>Times New Roman</vt:lpstr>
      <vt:lpstr>Wingdings</vt:lpstr>
      <vt:lpstr>Illustrazione natura 16x9</vt:lpstr>
      <vt:lpstr>Presentazione  Offerta Formativa  SCUOLA PRIMARIA</vt:lpstr>
      <vt:lpstr>I PLESSI SCOLASTICI </vt:lpstr>
      <vt:lpstr>SCUOLE PRIMARIE</vt:lpstr>
      <vt:lpstr>SCUOLE SECONDARIE DI PRIMO GRADO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ORGANIZZAZIONE</vt:lpstr>
      <vt:lpstr> LA STABILITÀ DEL CORPO DOCENTE </vt:lpstr>
      <vt:lpstr>Presentazione standard di PowerPoint</vt:lpstr>
      <vt:lpstr>Presentazione standard di PowerPoint</vt:lpstr>
      <vt:lpstr>IL PTOF  </vt:lpstr>
      <vt:lpstr>Presentazione standard di PowerPoint</vt:lpstr>
      <vt:lpstr>IL TEMPO SCUOLA E LE LEZIONI </vt:lpstr>
      <vt:lpstr> I PROGETTI  </vt:lpstr>
      <vt:lpstr>I progetti </vt:lpstr>
      <vt:lpstr>I progetti </vt:lpstr>
      <vt:lpstr>I progetti </vt:lpstr>
      <vt:lpstr>Prevenzione bullismo e cyberbullismo</vt:lpstr>
      <vt:lpstr> I SERVIZI  IN COLLABORAZIONE CON LE ASSOCIAZIONI DEL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 </vt:lpstr>
      <vt:lpstr>MODALITÀ E TERMINI PER LE  ISCRIZIONI ON LINE </vt:lpstr>
      <vt:lpstr>CODICE MECCANOGRAFICO</vt:lpstr>
      <vt:lpstr> </vt:lpstr>
      <vt:lpstr>Presentazione standard di PowerPoint</vt:lpstr>
      <vt:lpstr>CRITERI PRECEDENZA CLASSI I SCUOLA PRIMARIA – TEMPO PIENO</vt:lpstr>
      <vt:lpstr>  CRITERI PRECEDENZA CLASSI I  SCUOLA PRIMARIA – TEMPO PIENO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titolo</dc:title>
  <dc:creator>Francesca</dc:creator>
  <cp:lastModifiedBy>Vicepresidenza</cp:lastModifiedBy>
  <cp:revision>73</cp:revision>
  <dcterms:created xsi:type="dcterms:W3CDTF">2020-12-12T17:18:09Z</dcterms:created>
  <dcterms:modified xsi:type="dcterms:W3CDTF">2025-01-21T07:40:48Z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0x0101008D50031563CC3A45A18ED4C913DB6176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